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handoutMasterIdLst>
    <p:handoutMasterId r:id="rId46"/>
  </p:handoutMasterIdLst>
  <p:sldIdLst>
    <p:sldId id="365" r:id="rId2"/>
    <p:sldId id="297" r:id="rId3"/>
    <p:sldId id="366" r:id="rId4"/>
    <p:sldId id="393" r:id="rId5"/>
    <p:sldId id="302" r:id="rId6"/>
    <p:sldId id="305" r:id="rId7"/>
    <p:sldId id="306" r:id="rId8"/>
    <p:sldId id="308" r:id="rId9"/>
    <p:sldId id="367" r:id="rId10"/>
    <p:sldId id="310" r:id="rId11"/>
    <p:sldId id="311" r:id="rId12"/>
    <p:sldId id="312" r:id="rId13"/>
    <p:sldId id="313" r:id="rId14"/>
    <p:sldId id="394" r:id="rId15"/>
    <p:sldId id="316" r:id="rId16"/>
    <p:sldId id="318" r:id="rId17"/>
    <p:sldId id="368" r:id="rId18"/>
    <p:sldId id="319" r:id="rId19"/>
    <p:sldId id="320" r:id="rId20"/>
    <p:sldId id="369" r:id="rId21"/>
    <p:sldId id="323" r:id="rId22"/>
    <p:sldId id="324" r:id="rId23"/>
    <p:sldId id="371" r:id="rId24"/>
    <p:sldId id="372" r:id="rId25"/>
    <p:sldId id="395"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Lst>
  <p:sldSz cx="9144000" cy="6858000" type="screen4x3"/>
  <p:notesSz cx="9144000" cy="6858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45D0"/>
    <a:srgbClr val="0000FF"/>
    <a:srgbClr val="0049DA"/>
    <a:srgbClr val="CC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tr-TR"/>
          </a:p>
        </p:txBody>
      </p:sp>
      <p:sp>
        <p:nvSpPr>
          <p:cNvPr id="3" name="Veri Yer Tutucusu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662E505-EC57-43E1-9EF1-5C9A4E1C99D7}" type="datetimeFigureOut">
              <a:rPr lang="tr-TR"/>
              <a:pPr>
                <a:defRPr/>
              </a:pPr>
              <a:t>21.9.2019</a:t>
            </a:fld>
            <a:endParaRPr lang="tr-TR"/>
          </a:p>
        </p:txBody>
      </p:sp>
      <p:sp>
        <p:nvSpPr>
          <p:cNvPr id="4" name="Altbilgi Yer Tutucusu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tr-TR"/>
          </a:p>
        </p:txBody>
      </p:sp>
      <p:sp>
        <p:nvSpPr>
          <p:cNvPr id="5" name="Slayt Numarası Yer Tutucusu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1BAECB-38CC-49CB-9378-8299459EF386}" type="slidenum">
              <a:rPr lang="tr-TR"/>
              <a:pPr>
                <a:defRPr/>
              </a:pPr>
              <a:t>‹#›</a:t>
            </a:fld>
            <a:endParaRPr lang="tr-TR"/>
          </a:p>
        </p:txBody>
      </p:sp>
    </p:spTree>
    <p:extLst>
      <p:ext uri="{BB962C8B-B14F-4D97-AF65-F5344CB8AC3E}">
        <p14:creationId xmlns:p14="http://schemas.microsoft.com/office/powerpoint/2010/main" val="18761148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tr-TR" smtClean="0"/>
              <a:t>Asıl başlık stili için tıklatın</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C80B4933-ADE7-405F-856B-C211CA4FE288}" type="datetimeFigureOut">
              <a:rPr lang="tr-TR" smtClean="0"/>
              <a:pPr>
                <a:defRPr/>
              </a:pPr>
              <a:t>21.9.2019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EDB5025-1CDF-47E7-99D7-E70DFA2152D3}"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B9CD2AFB-29E0-4C06-B68C-BCD8DE0AA3FD}" type="datetimeFigureOut">
              <a:rPr lang="tr-TR" smtClean="0"/>
              <a:pPr>
                <a:defRPr/>
              </a:pPr>
              <a:t>21.9.2019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4FA7A9C2-0C20-449A-8885-C3176C49C0C7}"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23D441E8-A2CA-40FC-A3B6-7B3BF11F43DF}" type="datetimeFigureOut">
              <a:rPr lang="tr-TR" smtClean="0"/>
              <a:pPr>
                <a:defRPr/>
              </a:pPr>
              <a:t>21.9.2019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257651C4-5B50-42D2-A06D-3343481AFDAF}"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2pPr>
            <a:lvl3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3pPr>
            <a:lvl4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4pPr>
            <a:lvl5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pPr>
              <a:defRPr/>
            </a:pPr>
            <a:fld id="{D97340DC-840D-4EAC-9078-00B2A53462FE}" type="datetimeFigureOut">
              <a:rPr lang="tr-TR" smtClean="0"/>
              <a:pPr>
                <a:defRPr/>
              </a:pPr>
              <a:t>21.9.2019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CC3D431-ACAC-4681-B576-EE2DDCE1EABE}"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tr-TR" smtClean="0"/>
              <a:t>Asıl başlık stili için tıklatın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ECA70688-AAC4-4C7D-A799-654E907579FD}" type="datetimeFigureOut">
              <a:rPr lang="tr-TR" smtClean="0"/>
              <a:pPr>
                <a:defRPr/>
              </a:pPr>
              <a:t>21.9.2019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607679C-0FF9-4939-9499-45A9B49A5D18}"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B5B25C0A-1447-4C76-B7B2-78338BF0AD05}" type="datetimeFigureOut">
              <a:rPr lang="tr-TR" smtClean="0"/>
              <a:pPr>
                <a:defRPr/>
              </a:pPr>
              <a:t>21.9.2019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E5FBEF68-74CE-4E18-B4B1-B9CE30A40F69}"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fld id="{FB3CC187-6745-43E2-B3C4-59BA3E3B5A6B}" type="datetimeFigureOut">
              <a:rPr lang="tr-TR" smtClean="0"/>
              <a:pPr>
                <a:defRPr/>
              </a:pPr>
              <a:t>21.9.2019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4CEA686C-8AEF-4109-888A-423A24B6627F}"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fld id="{04D4AC6B-74D0-4776-867F-E2E94E942126}" type="datetimeFigureOut">
              <a:rPr lang="tr-TR" smtClean="0"/>
              <a:pPr>
                <a:defRPr/>
              </a:pPr>
              <a:t>21.9.2019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0D66F2E6-57AC-455A-9FC3-91965CF59206}"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DD189F-A4EC-4D06-9CBB-5F8C47DF3AE3}" type="datetimeFigureOut">
              <a:rPr lang="tr-TR" smtClean="0"/>
              <a:pPr>
                <a:defRPr/>
              </a:pPr>
              <a:t>21.9.2019</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8CC5E2EB-22F4-448B-A5B0-E8C954D67518}"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tr-TR" smtClean="0"/>
              <a:t>Asıl başlık stili için tıklatın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0E09864E-B685-4EF2-ABD4-98570E226339}" type="datetimeFigureOut">
              <a:rPr lang="tr-TR" smtClean="0"/>
              <a:pPr>
                <a:defRPr/>
              </a:pPr>
              <a:t>21.9.2019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5DEC19B-844D-4084-98C0-7E5BA4C23FA2}"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tr-TR" smtClean="0"/>
              <a:t>Asıl başlık stili için tıklatın</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6977238C-0FEF-4241-8E2B-0762912BB3C0}" type="datetimeFigureOut">
              <a:rPr lang="tr-TR" smtClean="0"/>
              <a:pPr>
                <a:defRPr/>
              </a:pPr>
              <a:t>21.9.2019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D74F9CE2-CF72-4F1F-A374-90E7A624802B}" type="slidenum">
              <a:rPr lang="tr-TR" smtClean="0"/>
              <a:pPr>
                <a:defRPr/>
              </a:pPr>
              <a:t>‹#›</a:t>
            </a:fld>
            <a:endParaRPr lang="tr-T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tr-TR" smtClean="0"/>
              <a:t>Resim eklemek için simgeyi tıklatın</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defRPr/>
            </a:pPr>
            <a:fld id="{27B65B55-3630-4443-BC6F-325BF83D836D}" type="datetimeFigureOut">
              <a:rPr lang="tr-TR" smtClean="0"/>
              <a:pPr>
                <a:defRPr/>
              </a:pPr>
              <a:t>21.9.2019</a:t>
            </a:fld>
            <a:endParaRPr lang="tr-T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defRPr/>
            </a:pPr>
            <a:fld id="{EE1B53E7-24DD-4258-B6DA-A0ECA61326D0}" type="slidenum">
              <a:rPr lang="tr-TR" smtClean="0"/>
              <a:pPr>
                <a:defRPr/>
              </a:pPr>
              <a:t>‹#›</a:t>
            </a:fld>
            <a:endParaRPr lang="tr-T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iming>
    <p:tnLst>
      <p:par>
        <p:cTn id="1" dur="indefinite" restart="never" nodeType="tmRoot"/>
      </p:par>
    </p:tnLst>
  </p:timing>
  <p:txStyles>
    <p:titleStyle>
      <a:lvl1pPr algn="l" defTabSz="457200" rtl="0" eaLnBrk="1" latinLnBrk="0" hangingPunct="1">
        <a:spcBef>
          <a:spcPct val="0"/>
        </a:spcBef>
        <a:buNone/>
        <a:defRPr sz="3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692696"/>
            <a:ext cx="7992888" cy="3816424"/>
          </a:xfrm>
        </p:spPr>
        <p:txBody>
          <a:bodyPr>
            <a:noAutofit/>
          </a:bodyPr>
          <a:lstStyle/>
          <a:p>
            <a:pPr marL="484632" algn="ctr" eaLnBrk="1" fontAlgn="auto" hangingPunct="1">
              <a:spcAft>
                <a:spcPts val="0"/>
              </a:spcAft>
              <a:defRPr/>
            </a:pPr>
            <a:r>
              <a:rPr lang="tr-TR" sz="5400" dirty="0" smtClean="0">
                <a:solidFill>
                  <a:schemeClr val="tx1"/>
                </a:solidFill>
              </a:rPr>
              <a:t>Ünite 3</a:t>
            </a:r>
            <a:br>
              <a:rPr lang="tr-TR" sz="5400" dirty="0" smtClean="0">
                <a:solidFill>
                  <a:schemeClr val="tx1"/>
                </a:solidFill>
              </a:rPr>
            </a:br>
            <a:r>
              <a:rPr lang="tr-TR" sz="5400" dirty="0" smtClean="0">
                <a:solidFill>
                  <a:schemeClr val="tx1"/>
                </a:solidFill>
              </a:rPr>
              <a:t/>
            </a:r>
            <a:br>
              <a:rPr lang="tr-TR" sz="5400" dirty="0" smtClean="0">
                <a:solidFill>
                  <a:schemeClr val="tx1"/>
                </a:solidFill>
              </a:rPr>
            </a:br>
            <a:r>
              <a:rPr lang="tr-TR" sz="5400" dirty="0" smtClean="0">
                <a:solidFill>
                  <a:schemeClr val="tx1"/>
                </a:solidFill>
              </a:rPr>
              <a:t>Stratejik Planlama</a:t>
            </a:r>
            <a:r>
              <a:rPr lang="tr-TR" sz="5400" dirty="0" smtClean="0">
                <a:solidFill>
                  <a:schemeClr val="tx1"/>
                </a:solidFill>
              </a:rPr>
              <a:t/>
            </a:r>
            <a:br>
              <a:rPr lang="tr-TR" sz="5400" dirty="0" smtClean="0">
                <a:solidFill>
                  <a:schemeClr val="tx1"/>
                </a:solidFill>
              </a:rPr>
            </a:br>
            <a:endParaRPr lang="tr-TR" sz="5400" dirty="0">
              <a:solidFill>
                <a:schemeClr val="tx1"/>
              </a:solidFill>
            </a:endParaRPr>
          </a:p>
        </p:txBody>
      </p:sp>
      <p:pic>
        <p:nvPicPr>
          <p:cNvPr id="5" name="Resim 4"/>
          <p:cNvPicPr>
            <a:picLocks noChangeAspect="1"/>
          </p:cNvPicPr>
          <p:nvPr/>
        </p:nvPicPr>
        <p:blipFill>
          <a:blip r:embed="rId2"/>
          <a:stretch>
            <a:fillRect/>
          </a:stretch>
        </p:blipFill>
        <p:spPr>
          <a:xfrm>
            <a:off x="2759605" y="4941168"/>
            <a:ext cx="3840813" cy="6767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İçerik Yer Tutucusu"/>
          <p:cNvSpPr>
            <a:spLocks noGrp="1"/>
          </p:cNvSpPr>
          <p:nvPr>
            <p:ph idx="1"/>
          </p:nvPr>
        </p:nvSpPr>
        <p:spPr>
          <a:xfrm>
            <a:off x="323529" y="188913"/>
            <a:ext cx="8136260" cy="4248199"/>
          </a:xfrm>
        </p:spPr>
        <p:txBody>
          <a:bodyPr/>
          <a:lstStyle/>
          <a:p>
            <a:pPr eaLnBrk="1" hangingPunct="1">
              <a:buFont typeface="Wingdings 2" panose="05020102010507070707" pitchFamily="18" charset="2"/>
              <a:buNone/>
            </a:pPr>
            <a:endParaRPr lang="tr-TR" altLang="tr-TR" sz="3600" dirty="0" smtClean="0"/>
          </a:p>
          <a:p>
            <a:pPr eaLnBrk="1" hangingPunct="1"/>
            <a:r>
              <a:rPr lang="tr-TR" altLang="tr-TR" sz="3600" dirty="0" smtClean="0"/>
              <a:t>Stratejik planlama işletmeye rekabet avantajı sağlar;</a:t>
            </a:r>
          </a:p>
          <a:p>
            <a:pPr eaLnBrk="1" hangingPunct="1"/>
            <a:r>
              <a:rPr lang="tr-TR" altLang="tr-TR" sz="3600" dirty="0" smtClean="0"/>
              <a:t>Örgütün varmak istediği yöne hareket ettirilerek endüstride sürdürülebilir rekabet avantajı elde etmektir. </a:t>
            </a:r>
          </a:p>
        </p:txBody>
      </p:sp>
      <p:pic>
        <p:nvPicPr>
          <p:cNvPr id="3" name="Picture 4" descr="MCj0332528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077072"/>
            <a:ext cx="4032448" cy="271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İçerik Yer Tutucusu"/>
          <p:cNvSpPr>
            <a:spLocks noGrp="1"/>
          </p:cNvSpPr>
          <p:nvPr>
            <p:ph idx="1"/>
          </p:nvPr>
        </p:nvSpPr>
        <p:spPr>
          <a:xfrm>
            <a:off x="395536" y="188913"/>
            <a:ext cx="8137277" cy="6192837"/>
          </a:xfrm>
        </p:spPr>
        <p:txBody>
          <a:bodyPr rtlCol="0">
            <a:normAutofit/>
          </a:bodyPr>
          <a:lstStyle/>
          <a:p>
            <a:pPr eaLnBrk="1" fontAlgn="auto" hangingPunct="1">
              <a:spcAft>
                <a:spcPts val="0"/>
              </a:spcAft>
              <a:defRPr/>
            </a:pPr>
            <a:r>
              <a:rPr lang="tr-TR" altLang="tr-TR" sz="3200" dirty="0" smtClean="0"/>
              <a:t>Stratejik planlama firmanın değer yaratma stratejisine katkıda bulunmaktadır. </a:t>
            </a:r>
          </a:p>
          <a:p>
            <a:pPr eaLnBrk="1" fontAlgn="auto" hangingPunct="1">
              <a:spcAft>
                <a:spcPts val="0"/>
              </a:spcAft>
              <a:defRPr/>
            </a:pPr>
            <a:endParaRPr lang="tr-TR" altLang="tr-TR" sz="3200" dirty="0" smtClean="0"/>
          </a:p>
          <a:p>
            <a:pPr eaLnBrk="1" fontAlgn="auto" hangingPunct="1">
              <a:spcAft>
                <a:spcPts val="0"/>
              </a:spcAft>
              <a:defRPr/>
            </a:pPr>
            <a:r>
              <a:rPr lang="tr-TR" altLang="tr-TR" sz="3200" dirty="0" smtClean="0"/>
              <a:t>Değer yaratan stratejinin diğer firmalar tarafından kopya edilememesi gerekmektedir. </a:t>
            </a:r>
          </a:p>
          <a:p>
            <a:pPr eaLnBrk="1" fontAlgn="auto" hangingPunct="1">
              <a:spcAft>
                <a:spcPts val="0"/>
              </a:spcAft>
              <a:defRPr/>
            </a:pPr>
            <a:endParaRPr lang="tr-TR" altLang="tr-TR" sz="3200" dirty="0" smtClean="0"/>
          </a:p>
          <a:p>
            <a:pPr eaLnBrk="1" fontAlgn="auto" hangingPunct="1">
              <a:spcAft>
                <a:spcPts val="0"/>
              </a:spcAft>
              <a:defRPr/>
            </a:pPr>
            <a:r>
              <a:rPr lang="tr-TR" altLang="tr-TR" sz="3200" dirty="0" smtClean="0"/>
              <a:t>Bunun için Değişen çevrede yeni fırsatlar yeni kaynaklar söz konusu olduğundan, firma kaynaklarını sürekli yenilemeli ve değiştirmelidir.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İçerik Yer Tutucusu"/>
          <p:cNvSpPr>
            <a:spLocks noGrp="1"/>
          </p:cNvSpPr>
          <p:nvPr>
            <p:ph idx="1"/>
          </p:nvPr>
        </p:nvSpPr>
        <p:spPr>
          <a:xfrm>
            <a:off x="249984" y="620688"/>
            <a:ext cx="7416800" cy="4969098"/>
          </a:xfrm>
        </p:spPr>
        <p:txBody>
          <a:bodyPr rtlCol="0">
            <a:normAutofit fontScale="92500" lnSpcReduction="20000"/>
          </a:bodyPr>
          <a:lstStyle/>
          <a:p>
            <a:pPr marL="577850" indent="-514350" eaLnBrk="1" fontAlgn="auto" hangingPunct="1">
              <a:lnSpc>
                <a:spcPct val="150000"/>
              </a:lnSpc>
              <a:spcAft>
                <a:spcPts val="0"/>
              </a:spcAft>
              <a:buFont typeface="Wingdings 2" panose="05020102010507070707" pitchFamily="18" charset="2"/>
              <a:buNone/>
              <a:defRPr/>
            </a:pPr>
            <a:endParaRPr lang="tr-TR" altLang="tr-TR" sz="3200" dirty="0" smtClean="0"/>
          </a:p>
          <a:p>
            <a:pPr marL="577850" indent="-514350" eaLnBrk="1" fontAlgn="auto" hangingPunct="1">
              <a:lnSpc>
                <a:spcPct val="150000"/>
              </a:lnSpc>
              <a:spcAft>
                <a:spcPts val="0"/>
              </a:spcAft>
              <a:buFont typeface="Century Gothic" panose="020B0502020202020204" pitchFamily="34" charset="0"/>
              <a:buAutoNum type="arabicPeriod"/>
              <a:defRPr/>
            </a:pPr>
            <a:r>
              <a:rPr lang="tr-TR" altLang="tr-TR" sz="3200" dirty="0" smtClean="0"/>
              <a:t>İşletme misyonunun belirlenmesi</a:t>
            </a:r>
          </a:p>
          <a:p>
            <a:pPr marL="577850" indent="-514350" eaLnBrk="1" fontAlgn="auto" hangingPunct="1">
              <a:lnSpc>
                <a:spcPct val="150000"/>
              </a:lnSpc>
              <a:spcAft>
                <a:spcPts val="0"/>
              </a:spcAft>
              <a:buFont typeface="Century Gothic" panose="020B0502020202020204" pitchFamily="34" charset="0"/>
              <a:buAutoNum type="arabicPeriod"/>
              <a:defRPr/>
            </a:pPr>
            <a:r>
              <a:rPr lang="tr-TR" altLang="tr-TR" sz="3200" dirty="0" smtClean="0"/>
              <a:t>İşletme amaçlarının tanımlanması</a:t>
            </a:r>
          </a:p>
          <a:p>
            <a:pPr marL="577850" indent="-514350" eaLnBrk="1" fontAlgn="auto" hangingPunct="1">
              <a:lnSpc>
                <a:spcPct val="150000"/>
              </a:lnSpc>
              <a:spcAft>
                <a:spcPts val="0"/>
              </a:spcAft>
              <a:buFont typeface="Century Gothic" panose="020B0502020202020204" pitchFamily="34" charset="0"/>
              <a:buAutoNum type="arabicPeriod"/>
              <a:defRPr/>
            </a:pPr>
            <a:r>
              <a:rPr lang="tr-TR" altLang="tr-TR" sz="3200" dirty="0" smtClean="0"/>
              <a:t>Stratejik işletme birimlerinin belirlenmesi</a:t>
            </a:r>
          </a:p>
          <a:p>
            <a:pPr marL="577850" indent="-514350" eaLnBrk="1" fontAlgn="auto" hangingPunct="1">
              <a:lnSpc>
                <a:spcPct val="150000"/>
              </a:lnSpc>
              <a:spcAft>
                <a:spcPts val="0"/>
              </a:spcAft>
              <a:buFont typeface="Century Gothic" panose="020B0502020202020204" pitchFamily="34" charset="0"/>
              <a:buAutoNum type="arabicPeriod"/>
              <a:defRPr/>
            </a:pPr>
            <a:r>
              <a:rPr lang="tr-TR" altLang="tr-TR" sz="3200" dirty="0" smtClean="0"/>
              <a:t>Her bir stratejik işletme birimine kaynak ayrılması</a:t>
            </a:r>
          </a:p>
          <a:p>
            <a:pPr marL="577850" indent="-514350" eaLnBrk="1" fontAlgn="auto" hangingPunct="1">
              <a:lnSpc>
                <a:spcPct val="150000"/>
              </a:lnSpc>
              <a:spcAft>
                <a:spcPts val="0"/>
              </a:spcAft>
              <a:buFont typeface="Century Gothic" panose="020B0502020202020204" pitchFamily="34" charset="0"/>
              <a:buAutoNum type="arabicPeriod"/>
              <a:defRPr/>
            </a:pPr>
            <a:r>
              <a:rPr lang="tr-TR" altLang="tr-TR" sz="3200" dirty="0" smtClean="0"/>
              <a:t>Büyüme stratejilerinin belirlenmesi</a:t>
            </a:r>
          </a:p>
        </p:txBody>
      </p:sp>
      <p:sp>
        <p:nvSpPr>
          <p:cNvPr id="16387" name="6 Metin kutusu"/>
          <p:cNvSpPr txBox="1">
            <a:spLocks noChangeArrowheads="1"/>
          </p:cNvSpPr>
          <p:nvPr/>
        </p:nvSpPr>
        <p:spPr bwMode="auto">
          <a:xfrm>
            <a:off x="251520" y="188640"/>
            <a:ext cx="853244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SzPct val="125000"/>
              <a:buFont typeface="Arial" panose="020B0604020202020204" pitchFamily="34" charset="0"/>
              <a:buChar char="•"/>
              <a:defRPr sz="2400">
                <a:solidFill>
                  <a:srgbClr val="000000"/>
                </a:solidFill>
                <a:latin typeface="Calibri" panose="020F0502020204030204" pitchFamily="34" charset="0"/>
              </a:defRPr>
            </a:lvl1pPr>
            <a:lvl2pPr marL="742950" indent="-285750">
              <a:lnSpc>
                <a:spcPct val="120000"/>
              </a:lnSpc>
              <a:spcBef>
                <a:spcPts val="500"/>
              </a:spcBef>
              <a:buSzPct val="125000"/>
              <a:buFont typeface="Arial" panose="020B0604020202020204" pitchFamily="34" charset="0"/>
              <a:buChar char="•"/>
              <a:defRPr sz="2000">
                <a:solidFill>
                  <a:srgbClr val="000000"/>
                </a:solidFill>
                <a:latin typeface="Calibri" panose="020F0502020204030204" pitchFamily="34" charset="0"/>
              </a:defRPr>
            </a:lvl2pPr>
            <a:lvl3pPr marL="1143000" indent="-228600">
              <a:lnSpc>
                <a:spcPct val="120000"/>
              </a:lnSpc>
              <a:spcBef>
                <a:spcPts val="500"/>
              </a:spcBef>
              <a:buSzPct val="125000"/>
              <a:buFont typeface="Arial" panose="020B0604020202020204" pitchFamily="34" charset="0"/>
              <a:buChar char="•"/>
              <a:defRPr>
                <a:solidFill>
                  <a:srgbClr val="000000"/>
                </a:solidFill>
                <a:latin typeface="Calibri" panose="020F0502020204030204" pitchFamily="34" charset="0"/>
              </a:defRPr>
            </a:lvl3pPr>
            <a:lvl4pPr marL="16002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4pPr>
            <a:lvl5pPr marL="20574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5pPr>
            <a:lvl6pPr marL="25146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6pPr>
            <a:lvl7pPr marL="29718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7pPr>
            <a:lvl8pPr marL="34290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8pPr>
            <a:lvl9pPr marL="38862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9pPr>
          </a:lstStyle>
          <a:p>
            <a:pPr eaLnBrk="1" hangingPunct="1">
              <a:lnSpc>
                <a:spcPct val="100000"/>
              </a:lnSpc>
              <a:spcBef>
                <a:spcPct val="0"/>
              </a:spcBef>
              <a:buSzTx/>
              <a:buFontTx/>
              <a:buNone/>
            </a:pPr>
            <a:r>
              <a:rPr lang="tr-TR" altLang="tr-TR" sz="3600" b="1" dirty="0">
                <a:solidFill>
                  <a:schemeClr val="tx1"/>
                </a:solidFill>
                <a:latin typeface="+mn-lt"/>
              </a:rPr>
              <a:t>STRATEJİK PLANLAMA SÜRECİ</a:t>
            </a:r>
          </a:p>
        </p:txBody>
      </p:sp>
      <p:pic>
        <p:nvPicPr>
          <p:cNvPr id="4" name="Picture 4" descr="MCj0297141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0148" y="3956342"/>
            <a:ext cx="26797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556792"/>
            <a:ext cx="8496944" cy="5301208"/>
          </a:xfrm>
        </p:spPr>
        <p:txBody>
          <a:bodyPr rtlCol="0">
            <a:noAutofit/>
          </a:bodyPr>
          <a:lstStyle/>
          <a:p>
            <a:pPr marL="438912" indent="-320040" eaLnBrk="1" fontAlgn="auto" hangingPunct="1">
              <a:spcBef>
                <a:spcPts val="0"/>
              </a:spcBef>
              <a:spcAft>
                <a:spcPts val="0"/>
              </a:spcAft>
              <a:buClr>
                <a:schemeClr val="accent3"/>
              </a:buClr>
              <a:buFont typeface="Wingdings 2"/>
              <a:buChar char=""/>
              <a:defRPr/>
            </a:pPr>
            <a:r>
              <a:rPr lang="tr-TR" sz="2800" dirty="0" smtClean="0"/>
              <a:t> </a:t>
            </a:r>
            <a:r>
              <a:rPr lang="tr-TR" sz="2800" i="1" u="sng" dirty="0" smtClean="0">
                <a:effectLst>
                  <a:outerShdw blurRad="38100" dist="38100" dir="2700000" algn="tl">
                    <a:srgbClr val="000000">
                      <a:alpha val="43137"/>
                    </a:srgbClr>
                  </a:outerShdw>
                </a:effectLst>
              </a:rPr>
              <a:t>Misyon bir örgütün var oluş nedenidir</a:t>
            </a:r>
            <a:r>
              <a:rPr lang="tr-TR" sz="2800" dirty="0" smtClean="0"/>
              <a:t>. Ya da Peter Drucker deyişiyle "işimiz nedir?" sorusunun cevabıdır. </a:t>
            </a:r>
          </a:p>
          <a:p>
            <a:pPr marL="438912" indent="-320040" eaLnBrk="1" fontAlgn="auto" hangingPunct="1">
              <a:spcBef>
                <a:spcPts val="0"/>
              </a:spcBef>
              <a:spcAft>
                <a:spcPts val="0"/>
              </a:spcAft>
              <a:buClr>
                <a:schemeClr val="accent3"/>
              </a:buClr>
              <a:buFont typeface="Wingdings 2"/>
              <a:buChar char=""/>
              <a:defRPr/>
            </a:pPr>
            <a:r>
              <a:rPr lang="tr-TR" sz="2800" dirty="0" smtClean="0"/>
              <a:t>Örgüt bir şeyleri başarmak için vardır ve zaman içerisinde misyon değişebilir.Çünkü yeni pazar şartları oluşabilir ya da yeni fırsatlar  doğabilir. </a:t>
            </a:r>
          </a:p>
          <a:p>
            <a:pPr marL="438912" indent="-320040" eaLnBrk="1" fontAlgn="auto" hangingPunct="1">
              <a:spcBef>
                <a:spcPts val="0"/>
              </a:spcBef>
              <a:spcAft>
                <a:spcPts val="0"/>
              </a:spcAft>
              <a:buClr>
                <a:schemeClr val="accent3"/>
              </a:buClr>
              <a:buFont typeface="Wingdings 2"/>
              <a:buChar char=""/>
              <a:defRPr/>
            </a:pPr>
            <a:r>
              <a:rPr lang="tr-TR" sz="2800" dirty="0" smtClean="0"/>
              <a:t>Örneğin "Amazon.com un misyonu önceleri "Dünyanın en büyük online kitap evi olmak iken günümüzde "Dünyanın en büyük online mağazası" şeklinde değiştirilmiştir. Çünkü Amazon firması artık kitap dışında bir çok ürünün satışını yapmaktadır.</a:t>
            </a:r>
          </a:p>
          <a:p>
            <a:pPr marL="438912" indent="-320040" eaLnBrk="1" fontAlgn="auto" hangingPunct="1">
              <a:spcBef>
                <a:spcPts val="0"/>
              </a:spcBef>
              <a:spcAft>
                <a:spcPts val="0"/>
              </a:spcAft>
              <a:buClr>
                <a:schemeClr val="accent3"/>
              </a:buClr>
              <a:buFont typeface="Wingdings 2"/>
              <a:buChar char=""/>
              <a:defRPr/>
            </a:pPr>
            <a:endParaRPr lang="tr-TR" sz="2800" dirty="0"/>
          </a:p>
        </p:txBody>
      </p:sp>
      <p:sp>
        <p:nvSpPr>
          <p:cNvPr id="17411" name="3 Metin kutusu"/>
          <p:cNvSpPr txBox="1">
            <a:spLocks noChangeArrowheads="1"/>
          </p:cNvSpPr>
          <p:nvPr/>
        </p:nvSpPr>
        <p:spPr bwMode="auto">
          <a:xfrm>
            <a:off x="107504" y="207074"/>
            <a:ext cx="88569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SzPct val="125000"/>
              <a:buFont typeface="Arial" panose="020B0604020202020204" pitchFamily="34" charset="0"/>
              <a:buChar char="•"/>
              <a:defRPr sz="2400">
                <a:solidFill>
                  <a:srgbClr val="000000"/>
                </a:solidFill>
                <a:latin typeface="Calibri" panose="020F0502020204030204" pitchFamily="34" charset="0"/>
              </a:defRPr>
            </a:lvl1pPr>
            <a:lvl2pPr marL="742950" indent="-285750">
              <a:lnSpc>
                <a:spcPct val="120000"/>
              </a:lnSpc>
              <a:spcBef>
                <a:spcPts val="500"/>
              </a:spcBef>
              <a:buSzPct val="125000"/>
              <a:buFont typeface="Arial" panose="020B0604020202020204" pitchFamily="34" charset="0"/>
              <a:buChar char="•"/>
              <a:defRPr sz="2000">
                <a:solidFill>
                  <a:srgbClr val="000000"/>
                </a:solidFill>
                <a:latin typeface="Calibri" panose="020F0502020204030204" pitchFamily="34" charset="0"/>
              </a:defRPr>
            </a:lvl2pPr>
            <a:lvl3pPr marL="1143000" indent="-228600">
              <a:lnSpc>
                <a:spcPct val="120000"/>
              </a:lnSpc>
              <a:spcBef>
                <a:spcPts val="500"/>
              </a:spcBef>
              <a:buSzPct val="125000"/>
              <a:buFont typeface="Arial" panose="020B0604020202020204" pitchFamily="34" charset="0"/>
              <a:buChar char="•"/>
              <a:defRPr>
                <a:solidFill>
                  <a:srgbClr val="000000"/>
                </a:solidFill>
                <a:latin typeface="Calibri" panose="020F0502020204030204" pitchFamily="34" charset="0"/>
              </a:defRPr>
            </a:lvl3pPr>
            <a:lvl4pPr marL="16002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4pPr>
            <a:lvl5pPr marL="20574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5pPr>
            <a:lvl6pPr marL="25146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6pPr>
            <a:lvl7pPr marL="29718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7pPr>
            <a:lvl8pPr marL="34290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8pPr>
            <a:lvl9pPr marL="38862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9pPr>
          </a:lstStyle>
          <a:p>
            <a:pPr algn="ctr" eaLnBrk="1" hangingPunct="1">
              <a:lnSpc>
                <a:spcPct val="100000"/>
              </a:lnSpc>
              <a:spcBef>
                <a:spcPct val="0"/>
              </a:spcBef>
              <a:buSzTx/>
              <a:buFontTx/>
              <a:buNone/>
            </a:pPr>
            <a:r>
              <a:rPr lang="tr-TR" altLang="tr-TR" sz="3600" b="1" dirty="0">
                <a:solidFill>
                  <a:schemeClr val="tx1"/>
                </a:solidFill>
                <a:latin typeface="+mn-lt"/>
              </a:rPr>
              <a:t>1. İŞLETME MİSYONUNUN BELİRLENMESİ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16632"/>
            <a:ext cx="8496944" cy="4149080"/>
          </a:xfrm>
        </p:spPr>
        <p:txBody>
          <a:bodyPr rtlCol="0">
            <a:noAutofit/>
          </a:bodyPr>
          <a:lstStyle/>
          <a:p>
            <a:pPr marL="438912" indent="-320040" eaLnBrk="1" fontAlgn="auto" hangingPunct="1">
              <a:spcBef>
                <a:spcPts val="0"/>
              </a:spcBef>
              <a:spcAft>
                <a:spcPts val="0"/>
              </a:spcAft>
              <a:buClr>
                <a:schemeClr val="accent3"/>
              </a:buClr>
              <a:buFont typeface="Wingdings 2"/>
              <a:buChar char=""/>
              <a:defRPr/>
            </a:pPr>
            <a:r>
              <a:rPr lang="tr-TR" sz="3200" dirty="0" smtClean="0"/>
              <a:t>Örneğin "Amazon.com un misyonu önceleri "Dünyanın en büyük online kitap evi olmak iken günümüzde "Dünyanın en büyük online mağazası" şeklinde değiştirilmiştir. Çünkü Amazon firması artık kitap dışında bir çok ürünün satışını yapmaktadır.</a:t>
            </a:r>
          </a:p>
          <a:p>
            <a:pPr marL="438912" indent="-320040" eaLnBrk="1" fontAlgn="auto" hangingPunct="1">
              <a:spcBef>
                <a:spcPts val="0"/>
              </a:spcBef>
              <a:spcAft>
                <a:spcPts val="0"/>
              </a:spcAft>
              <a:buClr>
                <a:schemeClr val="accent3"/>
              </a:buClr>
              <a:buFont typeface="Wingdings 2"/>
              <a:buChar char=""/>
              <a:defRPr/>
            </a:pPr>
            <a:endParaRPr lang="tr-TR" sz="2800" dirty="0"/>
          </a:p>
        </p:txBody>
      </p:sp>
      <p:pic>
        <p:nvPicPr>
          <p:cNvPr id="1028" name="Picture 4" descr="http://ecx.images-amazon.com/images/I/41aRaGVKyAL._SL500_AA300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78904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04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913"/>
            <a:ext cx="8497639" cy="6264275"/>
          </a:xfrm>
        </p:spPr>
        <p:txBody>
          <a:bodyPr rtlCol="0">
            <a:normAutofit/>
          </a:bodyPr>
          <a:lstStyle/>
          <a:p>
            <a:pPr marL="438912" indent="-320040" eaLnBrk="1" fontAlgn="auto" hangingPunct="1">
              <a:spcBef>
                <a:spcPts val="0"/>
              </a:spcBef>
              <a:spcAft>
                <a:spcPts val="0"/>
              </a:spcAft>
              <a:buClr>
                <a:schemeClr val="accent3"/>
              </a:buClr>
              <a:buFont typeface="Wingdings 2"/>
              <a:buNone/>
              <a:defRPr/>
            </a:pPr>
            <a:r>
              <a:rPr lang="tr-TR" sz="3200" i="1" u="sng" dirty="0" smtClean="0"/>
              <a:t>İyi bir misyon 5 temel özelliğe sahip olmalıdır;</a:t>
            </a:r>
          </a:p>
          <a:p>
            <a:pPr marL="438912" indent="-320040" eaLnBrk="1" fontAlgn="auto" hangingPunct="1">
              <a:spcBef>
                <a:spcPts val="0"/>
              </a:spcBef>
              <a:spcAft>
                <a:spcPts val="0"/>
              </a:spcAft>
              <a:buClr>
                <a:schemeClr val="accent3"/>
              </a:buClr>
              <a:buFont typeface="Wingdings 2"/>
              <a:buNone/>
              <a:defRPr/>
            </a:pPr>
            <a:endParaRPr lang="tr-TR" sz="3200" dirty="0" smtClean="0"/>
          </a:p>
          <a:p>
            <a:pPr marL="633222" indent="-514350" eaLnBrk="1" fontAlgn="auto" hangingPunct="1">
              <a:spcBef>
                <a:spcPts val="0"/>
              </a:spcBef>
              <a:spcAft>
                <a:spcPts val="0"/>
              </a:spcAft>
              <a:buClr>
                <a:schemeClr val="accent3"/>
              </a:buClr>
              <a:buFont typeface="+mj-lt"/>
              <a:buAutoNum type="arabicPeriod"/>
              <a:defRPr/>
            </a:pPr>
            <a:r>
              <a:rPr lang="tr-TR" sz="3200" dirty="0" smtClean="0"/>
              <a:t>Misyon sınırlı sayıda hedefe odaklanmalıdır. </a:t>
            </a:r>
          </a:p>
          <a:p>
            <a:pPr marL="633222" indent="-514350" eaLnBrk="1" fontAlgn="auto" hangingPunct="1">
              <a:spcBef>
                <a:spcPts val="0"/>
              </a:spcBef>
              <a:spcAft>
                <a:spcPts val="0"/>
              </a:spcAft>
              <a:buClr>
                <a:schemeClr val="accent3"/>
              </a:buClr>
              <a:buFont typeface="+mj-lt"/>
              <a:buAutoNum type="arabicPeriod"/>
              <a:defRPr/>
            </a:pPr>
            <a:r>
              <a:rPr lang="tr-TR" sz="3200" dirty="0" smtClean="0"/>
              <a:t>Misyon firmanın temel politika ve değerlerine vurgu yapmalıdır.</a:t>
            </a:r>
          </a:p>
          <a:p>
            <a:pPr marL="633222" indent="-514350" eaLnBrk="1" fontAlgn="auto" hangingPunct="1">
              <a:spcBef>
                <a:spcPts val="0"/>
              </a:spcBef>
              <a:spcAft>
                <a:spcPts val="0"/>
              </a:spcAft>
              <a:buClr>
                <a:schemeClr val="accent3"/>
              </a:buClr>
              <a:buFont typeface="+mj-lt"/>
              <a:buAutoNum type="arabicPeriod"/>
              <a:defRPr/>
            </a:pPr>
            <a:r>
              <a:rPr lang="tr-TR" sz="3200" dirty="0" smtClean="0"/>
              <a:t>Misyon firmanın faaliyetlerini sürdürdüğü alanda rekabeti tanımlamalıdır.</a:t>
            </a:r>
          </a:p>
          <a:p>
            <a:pPr marL="633222" indent="-514350" eaLnBrk="1" fontAlgn="auto" hangingPunct="1">
              <a:spcBef>
                <a:spcPts val="0"/>
              </a:spcBef>
              <a:spcAft>
                <a:spcPts val="0"/>
              </a:spcAft>
              <a:buClr>
                <a:schemeClr val="accent3"/>
              </a:buClr>
              <a:buFont typeface="+mj-lt"/>
              <a:buAutoNum type="arabicPeriod"/>
              <a:defRPr/>
            </a:pPr>
            <a:r>
              <a:rPr lang="tr-TR" sz="3200" dirty="0" smtClean="0"/>
              <a:t>Misyonun tanımını uzun dönemli bir perspektifi olmalıdır.</a:t>
            </a:r>
          </a:p>
          <a:p>
            <a:pPr marL="633222" indent="-514350" eaLnBrk="1" fontAlgn="auto" hangingPunct="1">
              <a:spcBef>
                <a:spcPts val="0"/>
              </a:spcBef>
              <a:spcAft>
                <a:spcPts val="0"/>
              </a:spcAft>
              <a:buClr>
                <a:schemeClr val="accent3"/>
              </a:buClr>
              <a:buFont typeface="+mj-lt"/>
              <a:buAutoNum type="arabicPeriod"/>
              <a:defRPr/>
            </a:pPr>
            <a:r>
              <a:rPr lang="tr-TR" sz="3200" dirty="0" smtClean="0"/>
              <a:t>İyi bir misyon kısa hatırlanabilir ve anlamlı olmalıdır.  </a:t>
            </a:r>
          </a:p>
          <a:p>
            <a:pPr marL="438912" indent="-320040" eaLnBrk="1" fontAlgn="auto" hangingPunct="1">
              <a:spcBef>
                <a:spcPts val="0"/>
              </a:spcBef>
              <a:spcAft>
                <a:spcPts val="0"/>
              </a:spcAft>
              <a:buClr>
                <a:schemeClr val="accent3"/>
              </a:buClr>
              <a:buFont typeface="Wingdings 2"/>
              <a:buChar char=""/>
              <a:defRPr/>
            </a:pPr>
            <a:endParaRPr lang="tr-TR"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idx="1"/>
          </p:nvPr>
        </p:nvSpPr>
        <p:spPr>
          <a:xfrm>
            <a:off x="431924" y="1340768"/>
            <a:ext cx="8280152" cy="3671887"/>
          </a:xfrm>
        </p:spPr>
        <p:txBody>
          <a:bodyPr/>
          <a:lstStyle/>
          <a:p>
            <a:pPr marL="574675" indent="-457200" eaLnBrk="1" hangingPunct="1">
              <a:spcBef>
                <a:spcPct val="0"/>
              </a:spcBef>
            </a:pPr>
            <a:r>
              <a:rPr lang="tr-TR" altLang="tr-TR" sz="3600" b="1" i="1" u="sng" dirty="0" smtClean="0"/>
              <a:t>Amaçlar</a:t>
            </a:r>
            <a:r>
              <a:rPr lang="tr-TR" altLang="tr-TR" sz="3600" dirty="0" smtClean="0"/>
              <a:t> , bir firmanın başarmak istediği ve ulaşmak için çaba gösterdiği konulardır. (daha fazla pazar payı, tercih edilen firma olmak, vb.)</a:t>
            </a:r>
          </a:p>
        </p:txBody>
      </p:sp>
      <p:sp>
        <p:nvSpPr>
          <p:cNvPr id="19459" name="3 Metin kutusu"/>
          <p:cNvSpPr txBox="1">
            <a:spLocks noChangeArrowheads="1"/>
          </p:cNvSpPr>
          <p:nvPr/>
        </p:nvSpPr>
        <p:spPr bwMode="auto">
          <a:xfrm>
            <a:off x="0" y="47625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rgbClr val="000000"/>
                </a:solidFill>
                <a:latin typeface="Calibri" panose="020F0502020204030204" pitchFamily="34" charset="0"/>
              </a:defRPr>
            </a:lvl1pPr>
            <a:lvl2pPr marL="742950" indent="-285750">
              <a:lnSpc>
                <a:spcPct val="120000"/>
              </a:lnSpc>
              <a:spcBef>
                <a:spcPts val="500"/>
              </a:spcBef>
              <a:buSzPct val="125000"/>
              <a:buFont typeface="Arial" panose="020B0604020202020204" pitchFamily="34" charset="0"/>
              <a:buChar char="•"/>
              <a:defRPr sz="2000">
                <a:solidFill>
                  <a:srgbClr val="000000"/>
                </a:solidFill>
                <a:latin typeface="Calibri" panose="020F0502020204030204" pitchFamily="34" charset="0"/>
              </a:defRPr>
            </a:lvl2pPr>
            <a:lvl3pPr marL="1143000" indent="-228600">
              <a:lnSpc>
                <a:spcPct val="120000"/>
              </a:lnSpc>
              <a:spcBef>
                <a:spcPts val="500"/>
              </a:spcBef>
              <a:buSzPct val="125000"/>
              <a:buFont typeface="Arial" panose="020B0604020202020204" pitchFamily="34" charset="0"/>
              <a:buChar char="•"/>
              <a:defRPr>
                <a:solidFill>
                  <a:srgbClr val="000000"/>
                </a:solidFill>
                <a:latin typeface="Calibri" panose="020F0502020204030204" pitchFamily="34" charset="0"/>
              </a:defRPr>
            </a:lvl3pPr>
            <a:lvl4pPr marL="16002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4pPr>
            <a:lvl5pPr marL="20574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5pPr>
            <a:lvl6pPr marL="25146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6pPr>
            <a:lvl7pPr marL="29718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7pPr>
            <a:lvl8pPr marL="34290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8pPr>
            <a:lvl9pPr marL="38862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9pPr>
          </a:lstStyle>
          <a:p>
            <a:pPr algn="ctr" eaLnBrk="1" hangingPunct="1">
              <a:lnSpc>
                <a:spcPct val="100000"/>
              </a:lnSpc>
              <a:spcBef>
                <a:spcPct val="0"/>
              </a:spcBef>
              <a:buSzTx/>
              <a:buFontTx/>
              <a:buNone/>
            </a:pPr>
            <a:r>
              <a:rPr lang="tr-TR" altLang="tr-TR" sz="3600" b="1" dirty="0">
                <a:solidFill>
                  <a:schemeClr val="tx1"/>
                </a:solidFill>
                <a:latin typeface="+mn-lt"/>
              </a:rPr>
              <a:t>2. İŞLETME AMAÇLARININ TANIMLANMASI </a:t>
            </a:r>
          </a:p>
        </p:txBody>
      </p:sp>
      <p:pic>
        <p:nvPicPr>
          <p:cNvPr id="4" name="Picture 6" descr="MCj0370978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486608"/>
            <a:ext cx="5256584" cy="225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İçerik Yer Tutucusu"/>
          <p:cNvSpPr>
            <a:spLocks noGrp="1"/>
          </p:cNvSpPr>
          <p:nvPr>
            <p:ph idx="1"/>
          </p:nvPr>
        </p:nvSpPr>
        <p:spPr>
          <a:xfrm>
            <a:off x="0" y="188640"/>
            <a:ext cx="9144000" cy="5544591"/>
          </a:xfrm>
        </p:spPr>
        <p:txBody>
          <a:bodyPr>
            <a:normAutofit/>
          </a:bodyPr>
          <a:lstStyle/>
          <a:p>
            <a:pPr marL="574675" indent="-457200" eaLnBrk="1" hangingPunct="1">
              <a:spcBef>
                <a:spcPct val="0"/>
              </a:spcBef>
            </a:pPr>
            <a:r>
              <a:rPr lang="tr-TR" altLang="tr-TR" sz="3600" dirty="0" smtClean="0"/>
              <a:t>Amaçlar örgütsel açıdan örgütlerin faaliyetlerini ve varoluşlarının nedenini oluştururlar.</a:t>
            </a:r>
          </a:p>
          <a:p>
            <a:pPr marL="574675" indent="-457200" eaLnBrk="1" hangingPunct="1">
              <a:spcBef>
                <a:spcPct val="0"/>
              </a:spcBef>
            </a:pPr>
            <a:r>
              <a:rPr lang="tr-TR" altLang="tr-TR" sz="3600" dirty="0" smtClean="0"/>
              <a:t>Belirlenen amaçlar işletme yöneticilerinin politikalarının belirlenmesi kaynak seçimi ve programlarının hazırlanmasında yol gösterici niteliklere ve fonksiyonlara sahip olmalıdır.</a:t>
            </a:r>
          </a:p>
        </p:txBody>
      </p:sp>
      <p:pic>
        <p:nvPicPr>
          <p:cNvPr id="3" name="Picture 9" descr="MCj0199367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44207" y="4797152"/>
            <a:ext cx="2205409"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İçerik Yer Tutucusu"/>
          <p:cNvSpPr>
            <a:spLocks noGrp="1"/>
          </p:cNvSpPr>
          <p:nvPr>
            <p:ph idx="1"/>
          </p:nvPr>
        </p:nvSpPr>
        <p:spPr>
          <a:xfrm>
            <a:off x="1144" y="19096"/>
            <a:ext cx="7560840" cy="6669087"/>
          </a:xfrm>
        </p:spPr>
        <p:txBody>
          <a:bodyPr>
            <a:normAutofit/>
          </a:bodyPr>
          <a:lstStyle/>
          <a:p>
            <a:pPr marL="460375" indent="-342900" eaLnBrk="1" hangingPunct="1">
              <a:spcBef>
                <a:spcPct val="0"/>
              </a:spcBef>
            </a:pPr>
            <a:r>
              <a:rPr lang="tr-TR" altLang="tr-TR" sz="2800" dirty="0" smtClean="0"/>
              <a:t>İşletme amaçları uzun ve kısa vadeli olabilir. </a:t>
            </a:r>
            <a:r>
              <a:rPr lang="tr-TR" altLang="tr-TR" sz="2800" b="1" i="1" u="sng" dirty="0" smtClean="0"/>
              <a:t>Uzun vadeli amaçlara</a:t>
            </a:r>
            <a:r>
              <a:rPr lang="tr-TR" altLang="tr-TR" sz="2800" u="sng" dirty="0" smtClean="0"/>
              <a:t> </a:t>
            </a:r>
            <a:r>
              <a:rPr lang="tr-TR" altLang="tr-TR" sz="2800" b="1" i="1" dirty="0" smtClean="0"/>
              <a:t>"eylemsel amaçlar" </a:t>
            </a:r>
            <a:r>
              <a:rPr lang="tr-TR" altLang="tr-TR" sz="2800" dirty="0" smtClean="0"/>
              <a:t>da denilmektedir. (gelecek beş yılda yatırım ürünlerinden beklenen gelir, pazar payı, satış geliri vb.)</a:t>
            </a:r>
          </a:p>
          <a:p>
            <a:pPr marL="460375" indent="-342900" eaLnBrk="1" hangingPunct="1">
              <a:spcBef>
                <a:spcPct val="0"/>
              </a:spcBef>
            </a:pPr>
            <a:endParaRPr lang="tr-TR" altLang="tr-TR" sz="2800" dirty="0" smtClean="0"/>
          </a:p>
          <a:p>
            <a:pPr marL="460375" indent="-342900" eaLnBrk="1" hangingPunct="1">
              <a:spcBef>
                <a:spcPct val="0"/>
              </a:spcBef>
            </a:pPr>
            <a:r>
              <a:rPr lang="tr-TR" altLang="tr-TR" sz="2800" b="1" i="1" u="sng" dirty="0" smtClean="0"/>
              <a:t>Kısa vadeli amaçlar </a:t>
            </a:r>
            <a:r>
              <a:rPr lang="tr-TR" altLang="tr-TR" sz="2800" dirty="0" smtClean="0"/>
              <a:t>ise, uzun dönemli amaçlara ulaşmak için belirlenen satış hacmine ulaşma, marka farkındalığı yaratma, fiyat stratejileri geliştirme vb. amaçlardır.</a:t>
            </a:r>
          </a:p>
          <a:p>
            <a:pPr marL="460375" indent="-342900" eaLnBrk="1" hangingPunct="1">
              <a:spcBef>
                <a:spcPct val="0"/>
              </a:spcBef>
            </a:pPr>
            <a:endParaRPr lang="tr-TR" altLang="tr-TR" sz="2800" dirty="0" smtClean="0"/>
          </a:p>
          <a:p>
            <a:pPr marL="460375" indent="-342900" eaLnBrk="1" hangingPunct="1">
              <a:spcBef>
                <a:spcPct val="0"/>
              </a:spcBef>
            </a:pPr>
            <a:r>
              <a:rPr lang="tr-TR" altLang="tr-TR" sz="2800" dirty="0" smtClean="0"/>
              <a:t> Kısa vadeli amaçlarla uzun vadeli </a:t>
            </a:r>
          </a:p>
          <a:p>
            <a:pPr marL="460375" indent="-342900" eaLnBrk="1" hangingPunct="1">
              <a:spcBef>
                <a:spcPct val="0"/>
              </a:spcBef>
            </a:pPr>
            <a:r>
              <a:rPr lang="tr-TR" altLang="tr-TR" sz="2800" dirty="0" smtClean="0"/>
              <a:t>amaçların uyumlu olması gerekir. </a:t>
            </a:r>
          </a:p>
          <a:p>
            <a:pPr marL="460375" indent="-342900" eaLnBrk="1" hangingPunct="1">
              <a:spcBef>
                <a:spcPct val="0"/>
              </a:spcBef>
            </a:pPr>
            <a:endParaRPr lang="tr-TR" altLang="tr-TR" sz="2800" dirty="0" smtClean="0"/>
          </a:p>
        </p:txBody>
      </p:sp>
      <p:pic>
        <p:nvPicPr>
          <p:cNvPr id="3" name="Picture 4" descr="MMj02831900000[1]"/>
          <p:cNvPicPr>
            <a:picLocks noGrp="1"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2294711"/>
            <a:ext cx="20510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MPj03994800000[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00" y="4149080"/>
            <a:ext cx="2489200" cy="27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İçerik Yer Tutucusu"/>
          <p:cNvSpPr>
            <a:spLocks noGrp="1"/>
          </p:cNvSpPr>
          <p:nvPr>
            <p:ph idx="1"/>
          </p:nvPr>
        </p:nvSpPr>
        <p:spPr>
          <a:xfrm>
            <a:off x="251520" y="1484784"/>
            <a:ext cx="8388350" cy="4320505"/>
          </a:xfrm>
        </p:spPr>
        <p:txBody>
          <a:bodyPr/>
          <a:lstStyle/>
          <a:p>
            <a:pPr marL="0" indent="0" eaLnBrk="1" hangingPunct="1">
              <a:buNone/>
            </a:pPr>
            <a:r>
              <a:rPr lang="tr-TR" altLang="tr-TR" sz="3200" dirty="0" err="1" smtClean="0"/>
              <a:t>SİB’leri</a:t>
            </a:r>
            <a:r>
              <a:rPr lang="tr-TR" altLang="tr-TR" sz="3200" dirty="0" smtClean="0"/>
              <a:t> tek bir iştir. Ayrı bir misyonu kendi rakipleri, sorumlu menajerleri vardır.</a:t>
            </a:r>
          </a:p>
          <a:p>
            <a:pPr eaLnBrk="1" hangingPunct="1">
              <a:buFont typeface="Wingdings 2" panose="05020102010507070707" pitchFamily="18" charset="2"/>
              <a:buNone/>
            </a:pPr>
            <a:r>
              <a:rPr lang="tr-TR" altLang="tr-TR" sz="3200" dirty="0" err="1" smtClean="0"/>
              <a:t>SİB’ler</a:t>
            </a:r>
            <a:r>
              <a:rPr lang="tr-TR" altLang="tr-TR" sz="3200" dirty="0" smtClean="0"/>
              <a:t> değerlendirilirken stratejik Pazar </a:t>
            </a:r>
            <a:r>
              <a:rPr lang="tr-TR" altLang="tr-TR" sz="3200" dirty="0" err="1" smtClean="0"/>
              <a:t>kavramınında</a:t>
            </a:r>
            <a:r>
              <a:rPr lang="tr-TR" altLang="tr-TR" sz="3200" dirty="0" smtClean="0"/>
              <a:t> incelenmesi gereklidir. </a:t>
            </a:r>
          </a:p>
          <a:p>
            <a:pPr eaLnBrk="1" hangingPunct="1">
              <a:buFont typeface="Wingdings 2" panose="05020102010507070707" pitchFamily="18" charset="2"/>
              <a:buNone/>
            </a:pPr>
            <a:endParaRPr lang="tr-TR" altLang="tr-TR" sz="3200" dirty="0" smtClean="0"/>
          </a:p>
        </p:txBody>
      </p:sp>
      <p:sp>
        <p:nvSpPr>
          <p:cNvPr id="22531" name="3 Metin kutusu"/>
          <p:cNvSpPr txBox="1">
            <a:spLocks noChangeArrowheads="1"/>
          </p:cNvSpPr>
          <p:nvPr/>
        </p:nvSpPr>
        <p:spPr bwMode="auto">
          <a:xfrm>
            <a:off x="12700" y="26035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rgbClr val="000000"/>
                </a:solidFill>
                <a:latin typeface="Calibri" panose="020F0502020204030204" pitchFamily="34" charset="0"/>
              </a:defRPr>
            </a:lvl1pPr>
            <a:lvl2pPr marL="742950" indent="-285750">
              <a:lnSpc>
                <a:spcPct val="120000"/>
              </a:lnSpc>
              <a:spcBef>
                <a:spcPts val="500"/>
              </a:spcBef>
              <a:buSzPct val="125000"/>
              <a:buFont typeface="Arial" panose="020B0604020202020204" pitchFamily="34" charset="0"/>
              <a:buChar char="•"/>
              <a:defRPr sz="2000">
                <a:solidFill>
                  <a:srgbClr val="000000"/>
                </a:solidFill>
                <a:latin typeface="Calibri" panose="020F0502020204030204" pitchFamily="34" charset="0"/>
              </a:defRPr>
            </a:lvl2pPr>
            <a:lvl3pPr marL="1143000" indent="-228600">
              <a:lnSpc>
                <a:spcPct val="120000"/>
              </a:lnSpc>
              <a:spcBef>
                <a:spcPts val="500"/>
              </a:spcBef>
              <a:buSzPct val="125000"/>
              <a:buFont typeface="Arial" panose="020B0604020202020204" pitchFamily="34" charset="0"/>
              <a:buChar char="•"/>
              <a:defRPr>
                <a:solidFill>
                  <a:srgbClr val="000000"/>
                </a:solidFill>
                <a:latin typeface="Calibri" panose="020F0502020204030204" pitchFamily="34" charset="0"/>
              </a:defRPr>
            </a:lvl3pPr>
            <a:lvl4pPr marL="16002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4pPr>
            <a:lvl5pPr marL="20574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5pPr>
            <a:lvl6pPr marL="25146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6pPr>
            <a:lvl7pPr marL="29718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7pPr>
            <a:lvl8pPr marL="34290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8pPr>
            <a:lvl9pPr marL="38862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9pPr>
          </a:lstStyle>
          <a:p>
            <a:pPr algn="ctr" eaLnBrk="1" hangingPunct="1">
              <a:lnSpc>
                <a:spcPct val="100000"/>
              </a:lnSpc>
              <a:spcBef>
                <a:spcPct val="0"/>
              </a:spcBef>
              <a:buSzTx/>
              <a:buFontTx/>
              <a:buNone/>
            </a:pPr>
            <a:r>
              <a:rPr lang="tr-TR" altLang="tr-TR" sz="3200" b="1" dirty="0">
                <a:solidFill>
                  <a:schemeClr val="tx1"/>
                </a:solidFill>
                <a:latin typeface="+mn-lt"/>
              </a:rPr>
              <a:t>3. STRATEJİK İŞLETME BİRİMLERİNİN BELİRLENMESİ</a:t>
            </a:r>
          </a:p>
        </p:txBody>
      </p:sp>
      <p:pic>
        <p:nvPicPr>
          <p:cNvPr id="4" name="Picture 4" descr="MCj0238194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3" y="4293096"/>
            <a:ext cx="3203848" cy="260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İçerik Yer Tutucusu"/>
          <p:cNvSpPr>
            <a:spLocks noGrp="1"/>
          </p:cNvSpPr>
          <p:nvPr>
            <p:ph idx="1"/>
          </p:nvPr>
        </p:nvSpPr>
        <p:spPr>
          <a:xfrm>
            <a:off x="713358" y="692696"/>
            <a:ext cx="7848600" cy="3311525"/>
          </a:xfrm>
        </p:spPr>
        <p:txBody>
          <a:bodyPr/>
          <a:lstStyle/>
          <a:p>
            <a:pPr marL="0" indent="0" algn="ctr" eaLnBrk="1" hangingPunct="1">
              <a:buFont typeface="Arial" panose="020B0604020202020204" pitchFamily="34" charset="0"/>
              <a:buNone/>
              <a:defRPr/>
            </a:pPr>
            <a:r>
              <a:rPr lang="tr-TR" altLang="tr-TR" sz="3200" dirty="0" smtClean="0"/>
              <a:t>Stratejik planlar değişime hazırlıklı olunmasını sağlayarak ,risk ve belirsizlikleri azaltıp firmaların fırsatları görüp değerlendirmesine olanak sağlar. </a:t>
            </a:r>
            <a:r>
              <a:rPr lang="tr-TR" altLang="tr-TR" sz="3200" b="1" dirty="0" smtClean="0"/>
              <a:t>Rekabet avantajı yaratırlar. </a:t>
            </a:r>
          </a:p>
          <a:p>
            <a:pPr algn="ctr" eaLnBrk="1" hangingPunct="1">
              <a:defRPr/>
            </a:pPr>
            <a:endParaRPr lang="tr-TR" altLang="tr-TR" sz="3200" dirty="0" smtClean="0"/>
          </a:p>
        </p:txBody>
      </p:sp>
      <p:pic>
        <p:nvPicPr>
          <p:cNvPr id="3" name="Picture 3" descr="G:\LOGOLAR, AMBLEMLER VE İSTİKLAL MARŞLARI\PUSU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645024"/>
            <a:ext cx="4595812"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p:cNvSpPr>
            <a:spLocks noGrp="1"/>
          </p:cNvSpPr>
          <p:nvPr>
            <p:ph idx="1"/>
          </p:nvPr>
        </p:nvSpPr>
        <p:spPr>
          <a:xfrm>
            <a:off x="395536" y="620689"/>
            <a:ext cx="8640960" cy="4032447"/>
          </a:xfrm>
        </p:spPr>
        <p:txBody>
          <a:bodyPr rtlCol="0">
            <a:normAutofit fontScale="70000" lnSpcReduction="20000"/>
          </a:bodyPr>
          <a:lstStyle/>
          <a:p>
            <a:pPr eaLnBrk="1" fontAlgn="auto" hangingPunct="1">
              <a:spcAft>
                <a:spcPts val="0"/>
              </a:spcAft>
              <a:buFont typeface="Arial" pitchFamily="34" charset="0"/>
              <a:buChar char="•"/>
              <a:defRPr/>
            </a:pPr>
            <a:endParaRPr lang="tr-TR" altLang="tr-TR" sz="3200" dirty="0" smtClean="0"/>
          </a:p>
          <a:p>
            <a:pPr eaLnBrk="1" fontAlgn="auto" hangingPunct="1">
              <a:spcAft>
                <a:spcPts val="0"/>
              </a:spcAft>
              <a:buFont typeface="Arial" pitchFamily="34" charset="0"/>
              <a:buChar char="•"/>
              <a:defRPr/>
            </a:pPr>
            <a:r>
              <a:rPr lang="tr-TR" altLang="tr-TR" sz="4100" dirty="0" smtClean="0"/>
              <a:t>Hedef pazar tanımı ile stratejik pazar arasında farklılık vardır;</a:t>
            </a:r>
          </a:p>
          <a:p>
            <a:pPr eaLnBrk="1" fontAlgn="auto" hangingPunct="1">
              <a:spcAft>
                <a:spcPts val="0"/>
              </a:spcAft>
              <a:buFont typeface="Arial" pitchFamily="34" charset="0"/>
              <a:buChar char="•"/>
              <a:defRPr/>
            </a:pPr>
            <a:r>
              <a:rPr lang="tr-TR" altLang="tr-TR" sz="4100" b="1" i="1" dirty="0" smtClean="0"/>
              <a:t>Hedef Pazar, </a:t>
            </a:r>
            <a:r>
              <a:rPr lang="tr-TR" altLang="tr-TR" sz="4100" dirty="0" smtClean="0"/>
              <a:t>mevcut pazardaki hizmet ve ürünlerin satışına odaklanır.</a:t>
            </a:r>
          </a:p>
          <a:p>
            <a:pPr eaLnBrk="1" fontAlgn="auto" hangingPunct="1">
              <a:spcAft>
                <a:spcPts val="0"/>
              </a:spcAft>
              <a:buFont typeface="Arial" pitchFamily="34" charset="0"/>
              <a:buChar char="•"/>
              <a:defRPr/>
            </a:pPr>
            <a:r>
              <a:rPr lang="tr-TR" altLang="tr-TR" sz="4100" b="1" i="1" dirty="0" smtClean="0"/>
              <a:t>Stratejik pazar </a:t>
            </a:r>
            <a:r>
              <a:rPr lang="tr-TR" altLang="tr-TR" sz="4100" dirty="0" smtClean="0"/>
              <a:t>ise potansiyel pazara odaklanma söz konusudur. </a:t>
            </a:r>
          </a:p>
          <a:p>
            <a:pPr marL="0" indent="0" eaLnBrk="1" fontAlgn="auto" hangingPunct="1">
              <a:spcAft>
                <a:spcPts val="0"/>
              </a:spcAft>
              <a:buNone/>
              <a:defRPr/>
            </a:pPr>
            <a:endParaRPr lang="tr-TR" altLang="tr-TR" sz="3200" dirty="0" smtClean="0"/>
          </a:p>
          <a:p>
            <a:pPr eaLnBrk="1" fontAlgn="auto" hangingPunct="1">
              <a:spcAft>
                <a:spcPts val="0"/>
              </a:spcAft>
              <a:buFont typeface="Wingdings 2" panose="05020102010507070707" pitchFamily="18" charset="2"/>
              <a:buNone/>
              <a:defRPr/>
            </a:pPr>
            <a:endParaRPr lang="tr-TR" altLang="tr-TR" sz="3200" dirty="0" smtClean="0"/>
          </a:p>
          <a:p>
            <a:pPr eaLnBrk="1" fontAlgn="auto" hangingPunct="1">
              <a:spcAft>
                <a:spcPts val="0"/>
              </a:spcAft>
              <a:buFont typeface="Wingdings 2" panose="05020102010507070707" pitchFamily="18" charset="2"/>
              <a:buNone/>
              <a:defRPr/>
            </a:pPr>
            <a:r>
              <a:rPr lang="tr-TR" altLang="tr-TR" sz="3200" dirty="0" smtClean="0"/>
              <a:t>     </a:t>
            </a:r>
          </a:p>
          <a:p>
            <a:pPr eaLnBrk="1" fontAlgn="auto" hangingPunct="1">
              <a:spcAft>
                <a:spcPts val="0"/>
              </a:spcAft>
              <a:buFont typeface="Wingdings 2" panose="05020102010507070707" pitchFamily="18" charset="2"/>
              <a:buNone/>
              <a:defRPr/>
            </a:pPr>
            <a:endParaRPr lang="tr-TR" altLang="tr-TR" sz="3200" dirty="0" smtClean="0"/>
          </a:p>
          <a:p>
            <a:pPr eaLnBrk="1" fontAlgn="auto" hangingPunct="1">
              <a:spcAft>
                <a:spcPts val="0"/>
              </a:spcAft>
              <a:buFont typeface="Wingdings 2" panose="05020102010507070707" pitchFamily="18" charset="2"/>
              <a:buNone/>
              <a:defRPr/>
            </a:pPr>
            <a:endParaRPr lang="tr-TR" altLang="tr-TR" sz="3200" dirty="0" smtClean="0"/>
          </a:p>
        </p:txBody>
      </p:sp>
      <p:pic>
        <p:nvPicPr>
          <p:cNvPr id="3" name="Picture 4" descr="MCBD07137_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068960"/>
            <a:ext cx="2592288" cy="359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15888"/>
            <a:ext cx="8640960" cy="6193432"/>
          </a:xfrm>
        </p:spPr>
        <p:txBody>
          <a:bodyPr rtlCol="0">
            <a:normAutofit/>
          </a:bodyPr>
          <a:lstStyle/>
          <a:p>
            <a:pPr marL="438912" indent="-320040" eaLnBrk="1" fontAlgn="auto" hangingPunct="1">
              <a:spcBef>
                <a:spcPts val="0"/>
              </a:spcBef>
              <a:spcAft>
                <a:spcPts val="0"/>
              </a:spcAft>
              <a:buClr>
                <a:schemeClr val="accent3"/>
              </a:buClr>
              <a:buFont typeface="Wingdings 2"/>
              <a:buNone/>
              <a:defRPr/>
            </a:pPr>
            <a:endParaRPr lang="tr-TR" sz="3200" dirty="0" smtClean="0"/>
          </a:p>
          <a:p>
            <a:pPr marL="438912" indent="-320040" eaLnBrk="1" fontAlgn="auto" hangingPunct="1">
              <a:spcBef>
                <a:spcPts val="0"/>
              </a:spcBef>
              <a:spcAft>
                <a:spcPts val="0"/>
              </a:spcAft>
              <a:buClr>
                <a:schemeClr val="accent3"/>
              </a:buClr>
              <a:buFont typeface="Wingdings 2"/>
              <a:buChar char=""/>
              <a:defRPr/>
            </a:pPr>
            <a:r>
              <a:rPr lang="tr-TR" sz="3200" dirty="0" smtClean="0"/>
              <a:t> Büyük örgütler (holdingler) oldukça farklı işletmelere yönelirler.Örneğin; Koç Holding enerji, dayanıklı tüketim malları, otomotiv, finans alanlarında birçok firmaya sahiptir. Bunlardan her birinin, kendine has yönetim tarzı ve stratejisi vardır.</a:t>
            </a:r>
          </a:p>
          <a:p>
            <a:pPr marL="438912" indent="-320040" eaLnBrk="1" fontAlgn="auto" hangingPunct="1">
              <a:spcBef>
                <a:spcPts val="0"/>
              </a:spcBef>
              <a:spcAft>
                <a:spcPts val="0"/>
              </a:spcAft>
              <a:buClr>
                <a:schemeClr val="accent3"/>
              </a:buClr>
              <a:buFont typeface="Wingdings 2"/>
              <a:buNone/>
              <a:defRPr/>
            </a:pPr>
            <a:endParaRPr lang="tr-TR" sz="3200" dirty="0" smtClean="0"/>
          </a:p>
          <a:p>
            <a:pPr marL="438912" indent="-320040" eaLnBrk="1" fontAlgn="auto" hangingPunct="1">
              <a:spcBef>
                <a:spcPts val="0"/>
              </a:spcBef>
              <a:spcAft>
                <a:spcPts val="0"/>
              </a:spcAft>
              <a:buClr>
                <a:schemeClr val="accent3"/>
              </a:buClr>
              <a:buFont typeface="Wingdings 2"/>
              <a:buChar char=""/>
              <a:defRPr/>
            </a:pPr>
            <a:r>
              <a:rPr lang="tr-TR" sz="3200" dirty="0" smtClean="0"/>
              <a:t> Stratejik planlamada bunların her birine  </a:t>
            </a:r>
            <a:r>
              <a:rPr lang="tr-TR" sz="3200" i="1" dirty="0" smtClean="0">
                <a:effectLst>
                  <a:outerShdw blurRad="38100" dist="38100" dir="2700000" algn="tl">
                    <a:srgbClr val="000000">
                      <a:alpha val="43137"/>
                    </a:srgbClr>
                  </a:outerShdw>
                </a:effectLst>
              </a:rPr>
              <a:t>Stratejik İşletme Birimi </a:t>
            </a:r>
            <a:r>
              <a:rPr lang="tr-TR" sz="3200" dirty="0" smtClean="0"/>
              <a:t>denilmektedir.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İçerik Yer Tutucusu"/>
          <p:cNvSpPr>
            <a:spLocks noGrp="1"/>
          </p:cNvSpPr>
          <p:nvPr>
            <p:ph idx="1"/>
          </p:nvPr>
        </p:nvSpPr>
        <p:spPr>
          <a:xfrm>
            <a:off x="611188" y="1484313"/>
            <a:ext cx="7705725" cy="5373687"/>
          </a:xfrm>
        </p:spPr>
        <p:txBody>
          <a:bodyPr>
            <a:normAutofit/>
          </a:bodyPr>
          <a:lstStyle/>
          <a:p>
            <a:pPr eaLnBrk="1" hangingPunct="1"/>
            <a:r>
              <a:rPr lang="tr-TR" altLang="tr-TR" sz="2800" dirty="0" smtClean="0"/>
              <a:t>Stratejik işletme birimleri tanımlandıktan sonra yönetim her bir SİB ‘ne kaynaklarını nasıl tahsis edeceğine karar vermelidir. </a:t>
            </a:r>
          </a:p>
          <a:p>
            <a:pPr eaLnBrk="1" hangingPunct="1">
              <a:buFont typeface="Wingdings 2" panose="05020102010507070707" pitchFamily="18" charset="2"/>
              <a:buNone/>
            </a:pPr>
            <a:r>
              <a:rPr lang="tr-TR" altLang="tr-TR" sz="2800" dirty="0" smtClean="0"/>
              <a:t>Bunun için portföy analizinden yararlanılır.</a:t>
            </a:r>
          </a:p>
          <a:p>
            <a:pPr eaLnBrk="1" hangingPunct="1">
              <a:buFont typeface="Wingdings 2" panose="05020102010507070707" pitchFamily="18" charset="2"/>
              <a:buNone/>
            </a:pPr>
            <a:endParaRPr lang="tr-TR" altLang="tr-TR" sz="2800" dirty="0" smtClean="0"/>
          </a:p>
          <a:p>
            <a:pPr eaLnBrk="1" hangingPunct="1"/>
            <a:r>
              <a:rPr lang="tr-TR" altLang="tr-TR" sz="2800" b="1" i="1" u="sng" dirty="0" smtClean="0"/>
              <a:t>Portföy Analizinde </a:t>
            </a:r>
            <a:r>
              <a:rPr lang="tr-TR" altLang="tr-TR" sz="2800" dirty="0" smtClean="0"/>
              <a:t>her bir SİB ‘</a:t>
            </a:r>
            <a:r>
              <a:rPr lang="tr-TR" altLang="tr-TR" sz="2800" dirty="0" err="1" smtClean="0"/>
              <a:t>nin</a:t>
            </a:r>
            <a:r>
              <a:rPr lang="tr-TR" altLang="tr-TR" sz="2800" dirty="0" smtClean="0"/>
              <a:t> örgüte ne ölçüde katkı sağladığı Pazar fırsatları açısından hangilerinin daha uygun olduğu ve karlılık durumları değerlendirilir.</a:t>
            </a:r>
          </a:p>
        </p:txBody>
      </p:sp>
      <p:sp>
        <p:nvSpPr>
          <p:cNvPr id="26627" name="3 Metin kutusu"/>
          <p:cNvSpPr txBox="1">
            <a:spLocks noChangeArrowheads="1"/>
          </p:cNvSpPr>
          <p:nvPr/>
        </p:nvSpPr>
        <p:spPr bwMode="auto">
          <a:xfrm>
            <a:off x="34925" y="2730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rgbClr val="000000"/>
                </a:solidFill>
                <a:latin typeface="Calibri" panose="020F0502020204030204" pitchFamily="34" charset="0"/>
              </a:defRPr>
            </a:lvl1pPr>
            <a:lvl2pPr marL="742950" indent="-285750">
              <a:lnSpc>
                <a:spcPct val="120000"/>
              </a:lnSpc>
              <a:spcBef>
                <a:spcPts val="500"/>
              </a:spcBef>
              <a:buSzPct val="125000"/>
              <a:buFont typeface="Arial" panose="020B0604020202020204" pitchFamily="34" charset="0"/>
              <a:buChar char="•"/>
              <a:defRPr sz="2000">
                <a:solidFill>
                  <a:srgbClr val="000000"/>
                </a:solidFill>
                <a:latin typeface="Calibri" panose="020F0502020204030204" pitchFamily="34" charset="0"/>
              </a:defRPr>
            </a:lvl2pPr>
            <a:lvl3pPr marL="1143000" indent="-228600">
              <a:lnSpc>
                <a:spcPct val="120000"/>
              </a:lnSpc>
              <a:spcBef>
                <a:spcPts val="500"/>
              </a:spcBef>
              <a:buSzPct val="125000"/>
              <a:buFont typeface="Arial" panose="020B0604020202020204" pitchFamily="34" charset="0"/>
              <a:buChar char="•"/>
              <a:defRPr>
                <a:solidFill>
                  <a:srgbClr val="000000"/>
                </a:solidFill>
                <a:latin typeface="Calibri" panose="020F0502020204030204" pitchFamily="34" charset="0"/>
              </a:defRPr>
            </a:lvl3pPr>
            <a:lvl4pPr marL="16002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4pPr>
            <a:lvl5pPr marL="20574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5pPr>
            <a:lvl6pPr marL="25146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6pPr>
            <a:lvl7pPr marL="29718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7pPr>
            <a:lvl8pPr marL="34290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8pPr>
            <a:lvl9pPr marL="38862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9pPr>
          </a:lstStyle>
          <a:p>
            <a:pPr algn="ctr" eaLnBrk="1" hangingPunct="1">
              <a:lnSpc>
                <a:spcPct val="100000"/>
              </a:lnSpc>
              <a:spcBef>
                <a:spcPct val="0"/>
              </a:spcBef>
              <a:buSzTx/>
              <a:buFontTx/>
              <a:buNone/>
            </a:pPr>
            <a:r>
              <a:rPr lang="tr-TR" altLang="tr-TR" sz="3600" b="1" dirty="0">
                <a:solidFill>
                  <a:schemeClr val="tx1"/>
                </a:solidFill>
                <a:latin typeface="Corbel" panose="020B0503020204020204" pitchFamily="34" charset="0"/>
              </a:rPr>
              <a:t>4.HER BİR STRATEJİK İŞLETME BİRİMİNE KAYNAK AYRILMASI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İçerik Yer Tutucusu"/>
          <p:cNvSpPr>
            <a:spLocks noGrp="1"/>
          </p:cNvSpPr>
          <p:nvPr>
            <p:ph idx="1"/>
          </p:nvPr>
        </p:nvSpPr>
        <p:spPr>
          <a:xfrm>
            <a:off x="6832" y="0"/>
            <a:ext cx="7776790" cy="4247034"/>
          </a:xfrm>
        </p:spPr>
        <p:txBody>
          <a:bodyPr>
            <a:noAutofit/>
          </a:bodyPr>
          <a:lstStyle/>
          <a:p>
            <a:pPr>
              <a:buFont typeface="Wingdings 2" panose="05020102010507070707" pitchFamily="18" charset="2"/>
              <a:buNone/>
            </a:pPr>
            <a:r>
              <a:rPr lang="tr-TR" altLang="tr-TR" sz="3200" b="1" i="1" u="sng" dirty="0" smtClean="0"/>
              <a:t>Kullanılan başlıca portföy analiz yöntemleri </a:t>
            </a:r>
            <a:endParaRPr lang="tr-TR" altLang="tr-TR" sz="3200" dirty="0" smtClean="0"/>
          </a:p>
          <a:p>
            <a:r>
              <a:rPr lang="tr-TR" altLang="tr-TR" sz="3200" dirty="0" smtClean="0"/>
              <a:t>Boston Danışma Grubu Matrisi </a:t>
            </a:r>
          </a:p>
          <a:p>
            <a:r>
              <a:rPr lang="tr-TR" altLang="tr-TR" sz="3200" dirty="0" smtClean="0"/>
              <a:t>General Elektrik Matrisi</a:t>
            </a:r>
          </a:p>
          <a:p>
            <a:r>
              <a:rPr lang="tr-TR" altLang="tr-TR" sz="3200" dirty="0" err="1" smtClean="0"/>
              <a:t>Thomson</a:t>
            </a:r>
            <a:r>
              <a:rPr lang="tr-TR" altLang="tr-TR" sz="3200" dirty="0" smtClean="0"/>
              <a:t> Stratejik Kümeleme Analizi</a:t>
            </a:r>
          </a:p>
          <a:p>
            <a:r>
              <a:rPr lang="tr-TR" altLang="tr-TR" sz="3200" dirty="0" err="1" smtClean="0"/>
              <a:t>Hofer</a:t>
            </a:r>
            <a:r>
              <a:rPr lang="tr-TR" altLang="tr-TR" sz="3200" dirty="0" smtClean="0"/>
              <a:t> Analizi</a:t>
            </a:r>
          </a:p>
        </p:txBody>
      </p:sp>
      <p:pic>
        <p:nvPicPr>
          <p:cNvPr id="3" name="Picture 4" descr="MCj0415490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9" y="3216368"/>
            <a:ext cx="3419872" cy="36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004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4 İçerik Yer Tutucusu" descr="Adsız.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836712"/>
            <a:ext cx="4361453" cy="5760640"/>
          </a:xfrm>
        </p:spPr>
      </p:pic>
      <p:sp>
        <p:nvSpPr>
          <p:cNvPr id="24579" name="3 Metin Yer Tutucusu"/>
          <p:cNvSpPr>
            <a:spLocks noGrp="1"/>
          </p:cNvSpPr>
          <p:nvPr>
            <p:ph type="body" sz="half" idx="2"/>
          </p:nvPr>
        </p:nvSpPr>
        <p:spPr>
          <a:xfrm>
            <a:off x="179512" y="836612"/>
            <a:ext cx="4392488" cy="6021388"/>
          </a:xfrm>
        </p:spPr>
        <p:txBody>
          <a:bodyPr/>
          <a:lstStyle/>
          <a:p>
            <a:pPr>
              <a:spcBef>
                <a:spcPct val="0"/>
              </a:spcBef>
              <a:buFont typeface="Arial" panose="020B0604020202020204" pitchFamily="34" charset="0"/>
              <a:buChar char="•"/>
            </a:pPr>
            <a:r>
              <a:rPr lang="tr-TR" altLang="tr-TR" sz="2400" dirty="0" smtClean="0"/>
              <a:t> BDG Matrisi, her bir stratejik işletme biriminin kendi başına kâr getiren bir birim olduğunu, bu nedenle planlarının ayrı yapılması gerektiğini ileri sürer. </a:t>
            </a:r>
          </a:p>
          <a:p>
            <a:pPr>
              <a:spcBef>
                <a:spcPct val="0"/>
              </a:spcBef>
              <a:buFont typeface="Arial" panose="020B0604020202020204" pitchFamily="34" charset="0"/>
              <a:buChar char="•"/>
            </a:pPr>
            <a:endParaRPr lang="tr-TR" altLang="tr-TR" sz="2400" dirty="0" smtClean="0"/>
          </a:p>
          <a:p>
            <a:pPr>
              <a:spcBef>
                <a:spcPct val="0"/>
              </a:spcBef>
              <a:buFont typeface="Arial" panose="020B0604020202020204" pitchFamily="34" charset="0"/>
              <a:buChar char="•"/>
            </a:pPr>
            <a:r>
              <a:rPr lang="tr-TR" altLang="tr-TR" sz="2400" dirty="0" smtClean="0"/>
              <a:t> Örgüt bu yöntemde matrisini pazarın büyüme oranı ve örgütün nispi pazar payına göre düzenler. </a:t>
            </a:r>
            <a:endParaRPr lang="tr-TR" altLang="tr-TR" dirty="0" smtClean="0"/>
          </a:p>
        </p:txBody>
      </p:sp>
      <p:sp>
        <p:nvSpPr>
          <p:cNvPr id="24580" name="10 Metin kutusu"/>
          <p:cNvSpPr txBox="1">
            <a:spLocks noChangeArrowheads="1"/>
          </p:cNvSpPr>
          <p:nvPr/>
        </p:nvSpPr>
        <p:spPr bwMode="auto">
          <a:xfrm>
            <a:off x="1403350" y="33338"/>
            <a:ext cx="8893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rgbClr val="000000"/>
                </a:solidFill>
                <a:latin typeface="Calibri" panose="020F0502020204030204" pitchFamily="34" charset="0"/>
              </a:defRPr>
            </a:lvl1pPr>
            <a:lvl2pPr marL="742950" indent="-285750">
              <a:lnSpc>
                <a:spcPct val="120000"/>
              </a:lnSpc>
              <a:spcBef>
                <a:spcPts val="500"/>
              </a:spcBef>
              <a:buSzPct val="125000"/>
              <a:buFont typeface="Arial" panose="020B0604020202020204" pitchFamily="34" charset="0"/>
              <a:buChar char="•"/>
              <a:defRPr sz="2000">
                <a:solidFill>
                  <a:srgbClr val="000000"/>
                </a:solidFill>
                <a:latin typeface="Calibri" panose="020F0502020204030204" pitchFamily="34" charset="0"/>
              </a:defRPr>
            </a:lvl2pPr>
            <a:lvl3pPr marL="1143000" indent="-228600">
              <a:lnSpc>
                <a:spcPct val="120000"/>
              </a:lnSpc>
              <a:spcBef>
                <a:spcPts val="500"/>
              </a:spcBef>
              <a:buSzPct val="125000"/>
              <a:buFont typeface="Arial" panose="020B0604020202020204" pitchFamily="34" charset="0"/>
              <a:buChar char="•"/>
              <a:defRPr>
                <a:solidFill>
                  <a:srgbClr val="000000"/>
                </a:solidFill>
                <a:latin typeface="Calibri" panose="020F0502020204030204" pitchFamily="34" charset="0"/>
              </a:defRPr>
            </a:lvl3pPr>
            <a:lvl4pPr marL="16002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4pPr>
            <a:lvl5pPr marL="20574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5pPr>
            <a:lvl6pPr marL="25146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6pPr>
            <a:lvl7pPr marL="29718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7pPr>
            <a:lvl8pPr marL="34290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8pPr>
            <a:lvl9pPr marL="38862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9pPr>
          </a:lstStyle>
          <a:p>
            <a:pPr eaLnBrk="1" hangingPunct="1">
              <a:lnSpc>
                <a:spcPct val="100000"/>
              </a:lnSpc>
              <a:spcBef>
                <a:spcPct val="0"/>
              </a:spcBef>
              <a:buSzTx/>
              <a:buFontTx/>
              <a:buNone/>
            </a:pPr>
            <a:r>
              <a:rPr lang="tr-TR" altLang="tr-TR" sz="3200" b="1" dirty="0">
                <a:solidFill>
                  <a:schemeClr val="tx1"/>
                </a:solidFill>
                <a:latin typeface="+mj-lt"/>
              </a:rPr>
              <a:t>  Boston Danışma Grubu Matrisi </a:t>
            </a:r>
          </a:p>
          <a:p>
            <a:pPr eaLnBrk="1" hangingPunct="1">
              <a:lnSpc>
                <a:spcPct val="100000"/>
              </a:lnSpc>
              <a:spcBef>
                <a:spcPct val="0"/>
              </a:spcBef>
              <a:buSzTx/>
              <a:buFontTx/>
              <a:buNone/>
            </a:pPr>
            <a:endParaRPr lang="tr-TR" altLang="tr-TR" dirty="0">
              <a:solidFill>
                <a:schemeClr val="tx1"/>
              </a:solidFill>
              <a:latin typeface="+mj-lt"/>
            </a:endParaRPr>
          </a:p>
        </p:txBody>
      </p:sp>
    </p:spTree>
    <p:extLst>
      <p:ext uri="{BB962C8B-B14F-4D97-AF65-F5344CB8AC3E}">
        <p14:creationId xmlns:p14="http://schemas.microsoft.com/office/powerpoint/2010/main" val="1843700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İçerik Yer Tutucusu"/>
          <p:cNvSpPr>
            <a:spLocks noGrp="1"/>
          </p:cNvSpPr>
          <p:nvPr>
            <p:ph idx="1"/>
          </p:nvPr>
        </p:nvSpPr>
        <p:spPr>
          <a:xfrm>
            <a:off x="179513" y="260350"/>
            <a:ext cx="8964488" cy="6597650"/>
          </a:xfrm>
        </p:spPr>
        <p:txBody>
          <a:bodyPr/>
          <a:lstStyle/>
          <a:p>
            <a:r>
              <a:rPr lang="tr-TR" altLang="tr-TR" sz="3200" dirty="0" smtClean="0"/>
              <a:t>Boston Danışma Grubu matrisi, birden fazla SİB olan firmaların portföylerindeki işletme, ürün yada markaları, pazarın büyüme hızını ve </a:t>
            </a:r>
            <a:r>
              <a:rPr lang="tr-TR" altLang="tr-TR" sz="3200" dirty="0" err="1" smtClean="0"/>
              <a:t>SİB'lerinin</a:t>
            </a:r>
            <a:r>
              <a:rPr lang="tr-TR" altLang="tr-TR" sz="3200" dirty="0" smtClean="0"/>
              <a:t> pazardaki en büyük rakibe göre pazar paylarını değerlendirerek dört gruba ayırır:</a:t>
            </a:r>
          </a:p>
          <a:p>
            <a:r>
              <a:rPr lang="tr-TR" altLang="tr-TR" sz="3200" dirty="0" smtClean="0"/>
              <a:t>Yıldızlar, </a:t>
            </a:r>
          </a:p>
          <a:p>
            <a:r>
              <a:rPr lang="tr-TR" altLang="tr-TR" sz="3200" dirty="0" smtClean="0"/>
              <a:t>Nakit sağlayanlar, </a:t>
            </a:r>
          </a:p>
          <a:p>
            <a:r>
              <a:rPr lang="tr-TR" altLang="tr-TR" sz="3200" dirty="0" smtClean="0"/>
              <a:t>Kuşkulular ve </a:t>
            </a:r>
          </a:p>
          <a:p>
            <a:r>
              <a:rPr lang="tr-TR" altLang="tr-TR" sz="3200" dirty="0" smtClean="0"/>
              <a:t>Nakit yutucular.</a:t>
            </a:r>
          </a:p>
          <a:p>
            <a:pPr>
              <a:buFont typeface="Wingdings 2" panose="05020102010507070707" pitchFamily="18" charset="2"/>
              <a:buNone/>
            </a:pPr>
            <a:endParaRPr lang="tr-TR" altLang="tr-TR" sz="3200" dirty="0" smtClean="0"/>
          </a:p>
          <a:p>
            <a:endParaRPr lang="tr-TR" altLang="tr-TR" sz="3200" dirty="0" smtClean="0"/>
          </a:p>
        </p:txBody>
      </p:sp>
      <p:pic>
        <p:nvPicPr>
          <p:cNvPr id="2052" name="Picture 4" descr="http://www.cengizpak.com.tr/wp-content/uploads/stratejik-planla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228975"/>
            <a:ext cx="51816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182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İçerik Yer Tutucusu"/>
          <p:cNvSpPr>
            <a:spLocks noGrp="1"/>
          </p:cNvSpPr>
          <p:nvPr>
            <p:ph idx="1"/>
          </p:nvPr>
        </p:nvSpPr>
        <p:spPr>
          <a:xfrm>
            <a:off x="323528" y="332656"/>
            <a:ext cx="7848600" cy="3456384"/>
          </a:xfrm>
        </p:spPr>
        <p:txBody>
          <a:bodyPr/>
          <a:lstStyle/>
          <a:p>
            <a:pPr marL="438150" indent="-319088">
              <a:spcBef>
                <a:spcPct val="0"/>
              </a:spcBef>
              <a:buFont typeface="Wingdings 2" panose="05020102010507070707" pitchFamily="18" charset="2"/>
              <a:buChar char=""/>
            </a:pPr>
            <a:endParaRPr lang="tr-TR" altLang="tr-TR" sz="3200" b="1" i="1" dirty="0" smtClean="0"/>
          </a:p>
          <a:p>
            <a:pPr marL="438150" indent="-319088">
              <a:spcBef>
                <a:spcPct val="0"/>
              </a:spcBef>
              <a:buFont typeface="Wingdings 2" panose="05020102010507070707" pitchFamily="18" charset="2"/>
              <a:buChar char=""/>
            </a:pPr>
            <a:r>
              <a:rPr lang="tr-TR" altLang="tr-TR" sz="3200" b="1" i="1" u="sng" dirty="0" smtClean="0"/>
              <a:t>YILDIZLAR</a:t>
            </a:r>
            <a:r>
              <a:rPr lang="tr-TR" altLang="tr-TR" sz="3200" b="1" i="1" dirty="0" smtClean="0"/>
              <a:t>,</a:t>
            </a:r>
            <a:r>
              <a:rPr lang="tr-TR" altLang="tr-TR" sz="3200" dirty="0" smtClean="0"/>
              <a:t> hızla büyüyen bir pazarda en yüksek paya sahip stratejik iş birimleridir. Büyük potansiyele sahip, yüksek kâr yaratan birimlerdir.</a:t>
            </a:r>
          </a:p>
          <a:p>
            <a:pPr marL="119062" indent="0">
              <a:spcBef>
                <a:spcPct val="0"/>
              </a:spcBef>
              <a:buNone/>
            </a:pPr>
            <a:endParaRPr lang="tr-TR" altLang="tr-TR" sz="3200" dirty="0" smtClean="0"/>
          </a:p>
        </p:txBody>
      </p:sp>
      <p:pic>
        <p:nvPicPr>
          <p:cNvPr id="4098" name="Picture 2" descr="https://encrypted-tbn1.gstatic.com/images?q=tbn:ANd9GcS78si2Yt6bkVui7cbq2kbPuW0u5aR65IbJTHlfFAPAsCK_At-6ugnJoSU0"/>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889" l="889" r="98667"/>
                    </a14:imgEffect>
                  </a14:imgLayer>
                </a14:imgProps>
              </a:ext>
              <a:ext uri="{28A0092B-C50C-407E-A947-70E740481C1C}">
                <a14:useLocalDpi xmlns:a14="http://schemas.microsoft.com/office/drawing/2010/main" val="0"/>
              </a:ext>
            </a:extLst>
          </a:blip>
          <a:srcRect/>
          <a:stretch>
            <a:fillRect/>
          </a:stretch>
        </p:blipFill>
        <p:spPr bwMode="auto">
          <a:xfrm>
            <a:off x="4789736" y="323830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encrypted-tbn1.gstatic.com/images?q=tbn:ANd9GcS78si2Yt6bkVui7cbq2kbPuW0u5aR65IbJTHlfFAPAsCK_At-6ugnJoSU0"/>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889" l="889" r="98667"/>
                    </a14:imgEffect>
                  </a14:imgLayer>
                </a14:imgProps>
              </a:ext>
              <a:ext uri="{28A0092B-C50C-407E-A947-70E740481C1C}">
                <a14:useLocalDpi xmlns:a14="http://schemas.microsoft.com/office/drawing/2010/main" val="0"/>
              </a:ext>
            </a:extLst>
          </a:blip>
          <a:srcRect/>
          <a:stretch>
            <a:fillRect/>
          </a:stretch>
        </p:blipFill>
        <p:spPr bwMode="auto">
          <a:xfrm>
            <a:off x="5861298"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ncrypted-tbn1.gstatic.com/images?q=tbn:ANd9GcS78si2Yt6bkVui7cbq2kbPuW0u5aR65IbJTHlfFAPAsCK_At-6ugnJoSU0"/>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889" l="889" r="98667"/>
                    </a14:imgEffect>
                  </a14:imgLayer>
                </a14:imgProps>
              </a:ext>
              <a:ext uri="{28A0092B-C50C-407E-A947-70E740481C1C}">
                <a14:useLocalDpi xmlns:a14="http://schemas.microsoft.com/office/drawing/2010/main" val="0"/>
              </a:ext>
            </a:extLst>
          </a:blip>
          <a:srcRect/>
          <a:stretch>
            <a:fillRect/>
          </a:stretch>
        </p:blipFill>
        <p:spPr bwMode="auto">
          <a:xfrm>
            <a:off x="6932861" y="323830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196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İçerik Yer Tutucusu"/>
          <p:cNvSpPr>
            <a:spLocks noGrp="1"/>
          </p:cNvSpPr>
          <p:nvPr>
            <p:ph idx="1"/>
          </p:nvPr>
        </p:nvSpPr>
        <p:spPr>
          <a:xfrm>
            <a:off x="0" y="0"/>
            <a:ext cx="8424936" cy="3789040"/>
          </a:xfrm>
        </p:spPr>
        <p:txBody>
          <a:bodyPr>
            <a:normAutofit lnSpcReduction="10000"/>
          </a:bodyPr>
          <a:lstStyle/>
          <a:p>
            <a:pPr marL="438150" indent="-319088">
              <a:spcBef>
                <a:spcPct val="0"/>
              </a:spcBef>
              <a:buFont typeface="Wingdings 2" panose="05020102010507070707" pitchFamily="18" charset="2"/>
              <a:buChar char=""/>
            </a:pPr>
            <a:endParaRPr lang="tr-TR" altLang="tr-TR" sz="2800" b="1" i="1" dirty="0" smtClean="0"/>
          </a:p>
          <a:p>
            <a:pPr marL="119062" indent="0">
              <a:spcBef>
                <a:spcPct val="0"/>
              </a:spcBef>
              <a:buNone/>
            </a:pPr>
            <a:endParaRPr lang="tr-TR" altLang="tr-TR" sz="2800" b="1" i="1" dirty="0" smtClean="0"/>
          </a:p>
          <a:p>
            <a:pPr marL="438150" indent="-319088">
              <a:spcBef>
                <a:spcPct val="0"/>
              </a:spcBef>
              <a:buFont typeface="Wingdings 2" panose="05020102010507070707" pitchFamily="18" charset="2"/>
              <a:buChar char=""/>
            </a:pPr>
            <a:r>
              <a:rPr lang="tr-TR" altLang="tr-TR" sz="2800" b="1" i="1" u="sng" dirty="0" smtClean="0"/>
              <a:t>NAKİT SAĞLAYANLAR</a:t>
            </a:r>
            <a:r>
              <a:rPr lang="tr-TR" altLang="tr-TR" sz="2800" b="1" i="1" dirty="0" smtClean="0"/>
              <a:t>, </a:t>
            </a:r>
            <a:r>
              <a:rPr lang="tr-TR" altLang="tr-TR" sz="2800" dirty="0" smtClean="0"/>
              <a:t>büyüme hızı yavaş (olgun) bir pazarda yüksek pazar payına sahip birimlerdir. Örgütün sıcak para ihtiyacını karşılarlar. Pazar yavaş büyüdüğü için bu İş birimleri çok az yatırım yaparak yerlerini koruyabilirler. Bu grup daha çok büyüme potansiyeli yüksek olan, gelecek vaat eden iş birimlerini desteklemek için avantajlıdır.</a:t>
            </a:r>
          </a:p>
          <a:p>
            <a:pPr marL="438150" indent="-319088">
              <a:spcBef>
                <a:spcPct val="0"/>
              </a:spcBef>
              <a:buFont typeface="Wingdings 2" panose="05020102010507070707" pitchFamily="18" charset="2"/>
              <a:buChar char=""/>
            </a:pPr>
            <a:endParaRPr lang="tr-TR" altLang="tr-TR" sz="2800" dirty="0" smtClean="0"/>
          </a:p>
        </p:txBody>
      </p:sp>
      <p:pic>
        <p:nvPicPr>
          <p:cNvPr id="3" name="Picture 4" descr="PE0161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7103" y="3717033"/>
            <a:ext cx="4966897" cy="30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563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107504" y="8344"/>
            <a:ext cx="6272857" cy="5940936"/>
          </a:xfrm>
        </p:spPr>
        <p:txBody>
          <a:bodyPr/>
          <a:lstStyle/>
          <a:p>
            <a:pPr marL="438150" indent="-319088">
              <a:spcBef>
                <a:spcPct val="0"/>
              </a:spcBef>
              <a:buFont typeface="Wingdings" panose="05000000000000000000" pitchFamily="2" charset="2"/>
              <a:buChar char="§"/>
            </a:pPr>
            <a:r>
              <a:rPr lang="tr-TR" altLang="tr-TR" sz="3200" b="1" i="1" u="sng" dirty="0" smtClean="0"/>
              <a:t>KUŞKULULAR,</a:t>
            </a:r>
            <a:r>
              <a:rPr lang="tr-TR" altLang="tr-TR" sz="3200" u="sng" dirty="0" smtClean="0"/>
              <a:t> </a:t>
            </a:r>
            <a:r>
              <a:rPr lang="tr-TR" altLang="tr-TR" sz="3200" dirty="0" smtClean="0"/>
              <a:t>hızla büyüyen pazarda nispi pazar payları düşük </a:t>
            </a:r>
            <a:r>
              <a:rPr lang="tr-TR" altLang="tr-TR" sz="3200" dirty="0" err="1" smtClean="0"/>
              <a:t>SİBlerdir</a:t>
            </a:r>
            <a:r>
              <a:rPr lang="tr-TR" altLang="tr-TR" sz="3200" dirty="0" smtClean="0"/>
              <a:t>. Kuşkulular dikkatle yatırım yapılması gereken gruplardır. Bu grupların performansları iyi değerlendirilip, doğru yatırımlar yapılırsa yıldız olabilirler. Aksi halde nakit yutucu konumuna düşebilirler. Bu sebeple riski yüksek gruptur.</a:t>
            </a:r>
          </a:p>
        </p:txBody>
      </p:sp>
      <p:pic>
        <p:nvPicPr>
          <p:cNvPr id="3" name="Picture 4" descr="MCj0214930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3863" y="3573016"/>
            <a:ext cx="3010137" cy="328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582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179512" y="188640"/>
            <a:ext cx="7993062" cy="4320480"/>
          </a:xfrm>
        </p:spPr>
        <p:txBody>
          <a:bodyPr/>
          <a:lstStyle/>
          <a:p>
            <a:pPr marL="438150" indent="-319088">
              <a:spcBef>
                <a:spcPct val="0"/>
              </a:spcBef>
              <a:buFont typeface="Wingdings" panose="05000000000000000000" pitchFamily="2" charset="2"/>
              <a:buChar char="§"/>
            </a:pPr>
            <a:r>
              <a:rPr lang="tr-TR" altLang="tr-TR" sz="3200" b="1" i="1" u="sng" dirty="0" smtClean="0"/>
              <a:t>NAKİT YUTUCULAR, </a:t>
            </a:r>
            <a:r>
              <a:rPr lang="tr-TR" altLang="tr-TR" sz="3200" dirty="0" smtClean="0"/>
              <a:t>büyüme hızı düşük pazarda, pazar payları düşük, zayıf </a:t>
            </a:r>
            <a:r>
              <a:rPr lang="tr-TR" altLang="tr-TR" sz="3200" dirty="0" err="1" smtClean="0"/>
              <a:t>SİBlerdir</a:t>
            </a:r>
            <a:r>
              <a:rPr lang="tr-TR" altLang="tr-TR" sz="3200" dirty="0" smtClean="0"/>
              <a:t>. Bu </a:t>
            </a:r>
            <a:r>
              <a:rPr lang="tr-TR" altLang="tr-TR" sz="3200" dirty="0" err="1" smtClean="0"/>
              <a:t>nedenle;canlandırılması</a:t>
            </a:r>
            <a:r>
              <a:rPr lang="tr-TR" altLang="tr-TR" sz="3200" dirty="0" smtClean="0"/>
              <a:t>, yatırım yapılması zor ve mümkün olduğunca çabuk elden çıkarılması gereken birimlerdir. </a:t>
            </a:r>
          </a:p>
          <a:p>
            <a:pPr marL="438150" indent="-319088">
              <a:spcBef>
                <a:spcPct val="0"/>
              </a:spcBef>
              <a:buFont typeface="Wingdings" panose="05000000000000000000" pitchFamily="2" charset="2"/>
              <a:buChar char="§"/>
            </a:pPr>
            <a:endParaRPr lang="tr-TR" altLang="tr-TR" sz="3200" dirty="0" smtClean="0"/>
          </a:p>
        </p:txBody>
      </p:sp>
      <p:pic>
        <p:nvPicPr>
          <p:cNvPr id="3" name="Picture 4" descr="MCj0379763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225132"/>
            <a:ext cx="2664296" cy="21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MCj0379763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67568" y="4225131"/>
            <a:ext cx="2664296" cy="21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63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İçerik Yer Tutucusu"/>
          <p:cNvSpPr>
            <a:spLocks noGrp="1"/>
          </p:cNvSpPr>
          <p:nvPr>
            <p:ph idx="1"/>
          </p:nvPr>
        </p:nvSpPr>
        <p:spPr>
          <a:xfrm>
            <a:off x="611560" y="260648"/>
            <a:ext cx="8064896" cy="2592288"/>
          </a:xfrm>
        </p:spPr>
        <p:txBody>
          <a:bodyPr/>
          <a:lstStyle/>
          <a:p>
            <a:pPr marL="0" indent="0" eaLnBrk="1" hangingPunct="1">
              <a:buNone/>
            </a:pPr>
            <a:r>
              <a:rPr lang="tr-TR" altLang="tr-TR" sz="3200" dirty="0" smtClean="0"/>
              <a:t>Stratejik planlar daha çok birden fazla işletmesi, ürünü ve markası olan büyük ölçekli firmalar için gereklidir.</a:t>
            </a:r>
          </a:p>
          <a:p>
            <a:pPr marL="0" indent="0" eaLnBrk="1" hangingPunct="1">
              <a:buNone/>
            </a:pPr>
            <a:endParaRPr lang="tr-TR" altLang="tr-TR" sz="3200" dirty="0" smtClean="0"/>
          </a:p>
        </p:txBody>
      </p:sp>
      <p:pic>
        <p:nvPicPr>
          <p:cNvPr id="3" name="3 İçerik Yer Tutucusu" descr="kampanya yönetim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19672" y="2636912"/>
            <a:ext cx="5904656" cy="3886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251520" y="332656"/>
            <a:ext cx="8892480" cy="6264696"/>
          </a:xfrm>
        </p:spPr>
        <p:txBody>
          <a:bodyPr rtlCol="0">
            <a:normAutofit/>
          </a:bodyPr>
          <a:lstStyle/>
          <a:p>
            <a:pPr marL="438150" indent="-319088" fontAlgn="auto">
              <a:spcBef>
                <a:spcPct val="0"/>
              </a:spcBef>
              <a:spcAft>
                <a:spcPts val="0"/>
              </a:spcAft>
              <a:buFont typeface="Wingdings 2" panose="05020102010507070707" pitchFamily="18" charset="2"/>
              <a:buChar char=""/>
              <a:defRPr/>
            </a:pPr>
            <a:endParaRPr lang="tr-TR" altLang="tr-TR" sz="3200" dirty="0" smtClean="0"/>
          </a:p>
          <a:p>
            <a:pPr marL="438150" indent="-319088" fontAlgn="auto">
              <a:spcBef>
                <a:spcPct val="0"/>
              </a:spcBef>
              <a:spcAft>
                <a:spcPts val="0"/>
              </a:spcAft>
              <a:buFont typeface="Wingdings 2" panose="05020102010507070707" pitchFamily="18" charset="2"/>
              <a:buChar char=""/>
              <a:defRPr/>
            </a:pPr>
            <a:r>
              <a:rPr lang="tr-TR" altLang="tr-TR" sz="3200" b="1" i="1" dirty="0" smtClean="0"/>
              <a:t>Nakit yutucular,</a:t>
            </a:r>
            <a:r>
              <a:rPr lang="tr-TR" altLang="tr-TR" sz="3200" dirty="0" smtClean="0"/>
              <a:t> İşletmeye kâr yerine zarar getirirler. Zamanla </a:t>
            </a:r>
            <a:r>
              <a:rPr lang="tr-TR" altLang="tr-TR" sz="3200" dirty="0" err="1" smtClean="0"/>
              <a:t>SİB'lerinin</a:t>
            </a:r>
            <a:r>
              <a:rPr lang="tr-TR" altLang="tr-TR" sz="3200" dirty="0" smtClean="0"/>
              <a:t> matristeki yerleri değişebilir. </a:t>
            </a:r>
          </a:p>
          <a:p>
            <a:pPr marL="438150" indent="-319088" fontAlgn="auto">
              <a:spcBef>
                <a:spcPct val="0"/>
              </a:spcBef>
              <a:spcAft>
                <a:spcPts val="0"/>
              </a:spcAft>
              <a:buFont typeface="Wingdings 2" panose="05020102010507070707" pitchFamily="18" charset="2"/>
              <a:buChar char=""/>
              <a:defRPr/>
            </a:pPr>
            <a:r>
              <a:rPr lang="tr-TR" altLang="tr-TR" sz="3200" dirty="0" smtClean="0"/>
              <a:t>Çünkü </a:t>
            </a:r>
            <a:r>
              <a:rPr lang="tr-TR" altLang="tr-TR" sz="3200" dirty="0" err="1" smtClean="0"/>
              <a:t>SİB'lerinin</a:t>
            </a:r>
            <a:r>
              <a:rPr lang="tr-TR" altLang="tr-TR" sz="3200" dirty="0" smtClean="0"/>
              <a:t> her birinin ayrı bir hayat dönemi vardır. Herhangi bir SİB önce kuşkulu olarak başlayıp sonra sırasıyla yıldız, nakit sağlayan olabilir. Ancak  her kuşkulunun böyle bir döngü yaşama garantisi yoktur. </a:t>
            </a:r>
          </a:p>
          <a:p>
            <a:pPr marL="438150" indent="-319088" fontAlgn="auto">
              <a:spcBef>
                <a:spcPct val="0"/>
              </a:spcBef>
              <a:spcAft>
                <a:spcPts val="0"/>
              </a:spcAft>
              <a:buFont typeface="Wingdings 2" panose="05020102010507070707" pitchFamily="18" charset="2"/>
              <a:buChar char=""/>
              <a:defRPr/>
            </a:pPr>
            <a:r>
              <a:rPr lang="tr-TR" altLang="tr-TR" sz="3200" dirty="0" smtClean="0"/>
              <a:t>Bu döngünün gerçekleşmesi pazar şartlarının uygun olmasına ve örgütün stratejiler geliştirmesine bağlıdır.</a:t>
            </a:r>
          </a:p>
          <a:p>
            <a:pPr marL="438150" indent="-319088" fontAlgn="auto">
              <a:spcBef>
                <a:spcPct val="0"/>
              </a:spcBef>
              <a:spcAft>
                <a:spcPts val="0"/>
              </a:spcAft>
              <a:buFont typeface="Wingdings 2" panose="05020102010507070707" pitchFamily="18" charset="2"/>
              <a:buChar char=""/>
              <a:defRPr/>
            </a:pPr>
            <a:endParaRPr lang="tr-TR" altLang="tr-TR" sz="3200" dirty="0" smtClean="0"/>
          </a:p>
          <a:p>
            <a:pPr marL="438150" indent="-319088" fontAlgn="auto">
              <a:spcBef>
                <a:spcPct val="0"/>
              </a:spcBef>
              <a:spcAft>
                <a:spcPts val="0"/>
              </a:spcAft>
              <a:buFont typeface="Wingdings 2" panose="05020102010507070707" pitchFamily="18" charset="2"/>
              <a:buNone/>
              <a:defRPr/>
            </a:pPr>
            <a:endParaRPr lang="tr-TR" altLang="tr-TR" sz="3200" dirty="0" smtClean="0"/>
          </a:p>
        </p:txBody>
      </p:sp>
    </p:spTree>
    <p:extLst>
      <p:ext uri="{BB962C8B-B14F-4D97-AF65-F5344CB8AC3E}">
        <p14:creationId xmlns:p14="http://schemas.microsoft.com/office/powerpoint/2010/main" val="1155702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p:cNvSpPr>
            <a:spLocks noGrp="1"/>
          </p:cNvSpPr>
          <p:nvPr>
            <p:ph idx="1"/>
          </p:nvPr>
        </p:nvSpPr>
        <p:spPr>
          <a:xfrm>
            <a:off x="179512" y="332656"/>
            <a:ext cx="8640960" cy="6264696"/>
          </a:xfrm>
        </p:spPr>
        <p:txBody>
          <a:bodyPr rtlCol="0">
            <a:normAutofit/>
          </a:bodyPr>
          <a:lstStyle/>
          <a:p>
            <a:pPr marL="576262" indent="-457200" fontAlgn="auto">
              <a:lnSpc>
                <a:spcPct val="150000"/>
              </a:lnSpc>
              <a:spcBef>
                <a:spcPct val="0"/>
              </a:spcBef>
              <a:spcAft>
                <a:spcPts val="0"/>
              </a:spcAft>
              <a:buClr>
                <a:schemeClr val="accent3"/>
              </a:buClr>
              <a:buFont typeface="Wingdings 2"/>
              <a:buChar char=""/>
              <a:defRPr/>
            </a:pPr>
            <a:r>
              <a:rPr lang="tr-TR" sz="3200" dirty="0" smtClean="0"/>
              <a:t>Bir firmanın portföy planlamasının işi, gelecekte her </a:t>
            </a:r>
            <a:r>
              <a:rPr lang="tr-TR" sz="3200" dirty="0" err="1" smtClean="0"/>
              <a:t>SİB’in</a:t>
            </a:r>
            <a:r>
              <a:rPr lang="tr-TR" sz="3200" dirty="0" smtClean="0"/>
              <a:t> ne gibi roller üstleneceğini kararlaştırmaktır. Dolayısıyla ifade edilen stratejiler 4 seçenekte toplanabilir:</a:t>
            </a:r>
          </a:p>
          <a:p>
            <a:pPr marL="633412" indent="-514350" fontAlgn="auto">
              <a:lnSpc>
                <a:spcPct val="150000"/>
              </a:lnSpc>
              <a:spcBef>
                <a:spcPct val="0"/>
              </a:spcBef>
              <a:spcAft>
                <a:spcPts val="0"/>
              </a:spcAft>
              <a:buClr>
                <a:schemeClr val="accent3"/>
              </a:buClr>
              <a:buFont typeface="Wingdings 2" panose="05020102010507070707" pitchFamily="18" charset="2"/>
              <a:buAutoNum type="arabicPeriod"/>
              <a:defRPr/>
            </a:pPr>
            <a:r>
              <a:rPr lang="tr-TR" sz="3200" dirty="0" smtClean="0"/>
              <a:t>Geliştirme</a:t>
            </a:r>
          </a:p>
          <a:p>
            <a:pPr marL="633412" indent="-514350" fontAlgn="auto">
              <a:lnSpc>
                <a:spcPct val="150000"/>
              </a:lnSpc>
              <a:spcBef>
                <a:spcPct val="0"/>
              </a:spcBef>
              <a:spcAft>
                <a:spcPts val="0"/>
              </a:spcAft>
              <a:buClr>
                <a:schemeClr val="accent3"/>
              </a:buClr>
              <a:buFont typeface="Wingdings 2" panose="05020102010507070707" pitchFamily="18" charset="2"/>
              <a:buAutoNum type="arabicPeriod"/>
              <a:defRPr/>
            </a:pPr>
            <a:r>
              <a:rPr lang="tr-TR" sz="3200" dirty="0" smtClean="0"/>
              <a:t>Tutma</a:t>
            </a:r>
          </a:p>
          <a:p>
            <a:pPr marL="633412" indent="-514350" fontAlgn="auto">
              <a:lnSpc>
                <a:spcPct val="150000"/>
              </a:lnSpc>
              <a:spcBef>
                <a:spcPct val="0"/>
              </a:spcBef>
              <a:spcAft>
                <a:spcPts val="0"/>
              </a:spcAft>
              <a:buClr>
                <a:schemeClr val="accent3"/>
              </a:buClr>
              <a:buFont typeface="Wingdings 2" panose="05020102010507070707" pitchFamily="18" charset="2"/>
              <a:buAutoNum type="arabicPeriod"/>
              <a:defRPr/>
            </a:pPr>
            <a:r>
              <a:rPr lang="tr-TR" sz="3200" dirty="0" smtClean="0"/>
              <a:t>Hasat</a:t>
            </a:r>
          </a:p>
          <a:p>
            <a:pPr marL="633412" indent="-514350" fontAlgn="auto">
              <a:lnSpc>
                <a:spcPct val="150000"/>
              </a:lnSpc>
              <a:spcBef>
                <a:spcPct val="0"/>
              </a:spcBef>
              <a:spcAft>
                <a:spcPts val="0"/>
              </a:spcAft>
              <a:buClr>
                <a:schemeClr val="accent3"/>
              </a:buClr>
              <a:buFont typeface="Wingdings 2" panose="05020102010507070707" pitchFamily="18" charset="2"/>
              <a:buAutoNum type="arabicPeriod"/>
              <a:defRPr/>
            </a:pPr>
            <a:r>
              <a:rPr lang="tr-TR" sz="3200" dirty="0" smtClean="0"/>
              <a:t>Tasfiye </a:t>
            </a:r>
          </a:p>
          <a:p>
            <a:pPr marL="633412" indent="-514350" fontAlgn="auto">
              <a:spcBef>
                <a:spcPct val="0"/>
              </a:spcBef>
              <a:spcAft>
                <a:spcPts val="0"/>
              </a:spcAft>
              <a:buClr>
                <a:schemeClr val="accent3"/>
              </a:buClr>
              <a:buFont typeface="Wingdings 2" panose="05020102010507070707" pitchFamily="18" charset="2"/>
              <a:buAutoNum type="arabicPeriod"/>
              <a:defRPr/>
            </a:pPr>
            <a:endParaRPr lang="tr-TR" sz="3200" dirty="0" smtClean="0"/>
          </a:p>
          <a:p>
            <a:pPr marL="438150" indent="-319088" fontAlgn="auto">
              <a:spcBef>
                <a:spcPct val="0"/>
              </a:spcBef>
              <a:spcAft>
                <a:spcPts val="0"/>
              </a:spcAft>
              <a:buClr>
                <a:schemeClr val="accent3"/>
              </a:buClr>
              <a:buFont typeface="Wingdings 2" panose="05020102010507070707" pitchFamily="18" charset="2"/>
              <a:buNone/>
              <a:defRPr/>
            </a:pPr>
            <a:endParaRPr lang="tr-TR" sz="3200" dirty="0" smtClean="0"/>
          </a:p>
        </p:txBody>
      </p:sp>
      <p:pic>
        <p:nvPicPr>
          <p:cNvPr id="3" name="Picture 4" descr="MCj0198589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3951" y="3140968"/>
            <a:ext cx="2888481" cy="359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666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p:cNvSpPr>
            <a:spLocks noGrp="1"/>
          </p:cNvSpPr>
          <p:nvPr>
            <p:ph idx="1"/>
          </p:nvPr>
        </p:nvSpPr>
        <p:spPr>
          <a:xfrm>
            <a:off x="395536" y="404664"/>
            <a:ext cx="8352928" cy="6120680"/>
          </a:xfrm>
        </p:spPr>
        <p:txBody>
          <a:bodyPr rtlCol="0">
            <a:normAutofit/>
          </a:bodyPr>
          <a:lstStyle/>
          <a:p>
            <a:pPr marL="742950" indent="-742950" fontAlgn="auto">
              <a:spcBef>
                <a:spcPct val="0"/>
              </a:spcBef>
              <a:spcAft>
                <a:spcPts val="0"/>
              </a:spcAft>
              <a:buClr>
                <a:schemeClr val="accent3"/>
              </a:buClr>
              <a:buAutoNum type="arabicPeriod"/>
              <a:defRPr/>
            </a:pPr>
            <a:r>
              <a:rPr lang="tr-TR" sz="3600" b="1" i="1" u="sng" dirty="0" smtClean="0">
                <a:effectLst>
                  <a:outerShdw blurRad="38100" dist="38100" dir="2700000" algn="tl">
                    <a:srgbClr val="000000">
                      <a:alpha val="43137"/>
                    </a:srgbClr>
                  </a:outerShdw>
                </a:effectLst>
              </a:rPr>
              <a:t>Geliştirme</a:t>
            </a:r>
            <a:r>
              <a:rPr lang="tr-TR" sz="3600" b="1" i="1" u="sng" dirty="0" smtClean="0"/>
              <a:t>:</a:t>
            </a:r>
            <a:r>
              <a:rPr lang="tr-TR" sz="3600" b="1" i="1" dirty="0" smtClean="0"/>
              <a:t> </a:t>
            </a:r>
            <a:r>
              <a:rPr lang="tr-TR" sz="3600" dirty="0" err="1" smtClean="0"/>
              <a:t>SİB’in</a:t>
            </a:r>
            <a:r>
              <a:rPr lang="tr-TR" sz="3600" dirty="0" smtClean="0"/>
              <a:t> Pazar payının artırılması, bunun için bir süre kısa vadeli kazançlardan vazgeçebilir. Yıldız yapılmak istenen Kuşkulu gruplar için uygundur.</a:t>
            </a:r>
          </a:p>
          <a:p>
            <a:pPr marL="0" indent="0" fontAlgn="auto">
              <a:spcBef>
                <a:spcPct val="0"/>
              </a:spcBef>
              <a:spcAft>
                <a:spcPts val="0"/>
              </a:spcAft>
              <a:buClr>
                <a:schemeClr val="accent3"/>
              </a:buClr>
              <a:buNone/>
              <a:defRPr/>
            </a:pPr>
            <a:endParaRPr lang="tr-TR" sz="3600" dirty="0" smtClean="0"/>
          </a:p>
          <a:p>
            <a:pPr marL="0" indent="0" fontAlgn="auto">
              <a:spcBef>
                <a:spcPct val="0"/>
              </a:spcBef>
              <a:spcAft>
                <a:spcPts val="0"/>
              </a:spcAft>
              <a:buClr>
                <a:schemeClr val="accent3"/>
              </a:buClr>
              <a:buNone/>
              <a:defRPr/>
            </a:pPr>
            <a:r>
              <a:rPr lang="tr-TR" sz="3600" b="1" i="1" u="sng" dirty="0" smtClean="0">
                <a:effectLst>
                  <a:outerShdw blurRad="38100" dist="38100" dir="2700000" algn="tl">
                    <a:srgbClr val="000000">
                      <a:alpha val="43137"/>
                    </a:srgbClr>
                  </a:outerShdw>
                </a:effectLst>
              </a:rPr>
              <a:t>2. Tutma: </a:t>
            </a:r>
            <a:r>
              <a:rPr lang="tr-TR" sz="3600" dirty="0" smtClean="0"/>
              <a:t>amaç, </a:t>
            </a:r>
            <a:r>
              <a:rPr lang="tr-TR" sz="3600" dirty="0" err="1" smtClean="0"/>
              <a:t>SİB’in</a:t>
            </a:r>
            <a:r>
              <a:rPr lang="tr-TR" sz="3600" dirty="0" smtClean="0"/>
              <a:t> Pazar payını artırmak ya da korumaktır. Daha çok nakit sağlayanlar için uygundur.</a:t>
            </a:r>
          </a:p>
          <a:p>
            <a:pPr marL="0" indent="0" fontAlgn="auto">
              <a:spcBef>
                <a:spcPct val="0"/>
              </a:spcBef>
              <a:spcAft>
                <a:spcPts val="0"/>
              </a:spcAft>
              <a:buClr>
                <a:schemeClr val="accent3"/>
              </a:buClr>
              <a:buFont typeface="Wingdings 2" panose="05020102010507070707" pitchFamily="18" charset="2"/>
              <a:buNone/>
              <a:defRPr/>
            </a:pPr>
            <a:endParaRPr lang="tr-TR" sz="3600" dirty="0" smtClean="0"/>
          </a:p>
        </p:txBody>
      </p:sp>
    </p:spTree>
    <p:extLst>
      <p:ext uri="{BB962C8B-B14F-4D97-AF65-F5344CB8AC3E}">
        <p14:creationId xmlns:p14="http://schemas.microsoft.com/office/powerpoint/2010/main" val="1020627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p:cNvSpPr>
            <a:spLocks noGrp="1"/>
          </p:cNvSpPr>
          <p:nvPr>
            <p:ph idx="1"/>
          </p:nvPr>
        </p:nvSpPr>
        <p:spPr>
          <a:xfrm>
            <a:off x="467544" y="332656"/>
            <a:ext cx="8280920" cy="6192688"/>
          </a:xfrm>
        </p:spPr>
        <p:txBody>
          <a:bodyPr rtlCol="0">
            <a:normAutofit/>
          </a:bodyPr>
          <a:lstStyle/>
          <a:p>
            <a:pPr marL="0" indent="0" fontAlgn="auto">
              <a:spcBef>
                <a:spcPct val="0"/>
              </a:spcBef>
              <a:spcAft>
                <a:spcPts val="0"/>
              </a:spcAft>
              <a:buClr>
                <a:schemeClr val="accent3"/>
              </a:buClr>
              <a:buNone/>
              <a:defRPr/>
            </a:pPr>
            <a:r>
              <a:rPr lang="tr-TR" sz="2800" b="1" i="1" u="sng" dirty="0" smtClean="0">
                <a:effectLst>
                  <a:outerShdw blurRad="38100" dist="38100" dir="2700000" algn="tl">
                    <a:srgbClr val="000000">
                      <a:alpha val="43137"/>
                    </a:srgbClr>
                  </a:outerShdw>
                </a:effectLst>
              </a:rPr>
              <a:t>3. Hasat: </a:t>
            </a:r>
            <a:r>
              <a:rPr lang="tr-TR" sz="2800" dirty="0" smtClean="0"/>
              <a:t>uzun vadeli sonuçları dikkate almaksızın </a:t>
            </a:r>
            <a:r>
              <a:rPr lang="tr-TR" sz="2800" dirty="0" err="1" smtClean="0"/>
              <a:t>SİB’in</a:t>
            </a:r>
            <a:r>
              <a:rPr lang="tr-TR" sz="2800" dirty="0" smtClean="0"/>
              <a:t> veya ürünün kısa vadeli nakit takışını hızlandırmaktır. Geleceği parlak olmayan ve kendisinden çok nakit beklenen zayıf nakit sağlayanlar için uygundur.</a:t>
            </a:r>
          </a:p>
          <a:p>
            <a:pPr marL="0" indent="0" fontAlgn="auto">
              <a:spcBef>
                <a:spcPct val="0"/>
              </a:spcBef>
              <a:spcAft>
                <a:spcPts val="0"/>
              </a:spcAft>
              <a:buClr>
                <a:schemeClr val="accent3"/>
              </a:buClr>
              <a:buNone/>
              <a:defRPr/>
            </a:pPr>
            <a:endParaRPr lang="tr-TR" sz="2800" dirty="0" smtClean="0"/>
          </a:p>
          <a:p>
            <a:pPr marL="0" indent="0" fontAlgn="auto">
              <a:spcBef>
                <a:spcPct val="0"/>
              </a:spcBef>
              <a:spcAft>
                <a:spcPts val="0"/>
              </a:spcAft>
              <a:buClr>
                <a:schemeClr val="accent3"/>
              </a:buClr>
              <a:buNone/>
              <a:defRPr/>
            </a:pPr>
            <a:r>
              <a:rPr lang="tr-TR" sz="2800" b="1" i="1" u="sng" dirty="0" smtClean="0">
                <a:effectLst>
                  <a:outerShdw blurRad="38100" dist="38100" dir="2700000" algn="tl">
                    <a:srgbClr val="000000">
                      <a:alpha val="43137"/>
                    </a:srgbClr>
                  </a:outerShdw>
                </a:effectLst>
              </a:rPr>
              <a:t>4. Tasfiye: </a:t>
            </a:r>
            <a:r>
              <a:rPr lang="tr-TR" sz="2800" dirty="0" smtClean="0"/>
              <a:t>amaç, ünitenin kaynakları başka yerde daha iyi kullanılabileceği için işletmeyi satmak ya da tasfiye etmektir. İşletmenin artık finanse edemediği kuşkulular ve yutucular için uygundur.</a:t>
            </a:r>
            <a:endParaRPr lang="tr-TR" sz="2800" i="1" u="sng" dirty="0" smtClean="0">
              <a:effectLst>
                <a:outerShdw blurRad="38100" dist="38100" dir="2700000" algn="tl">
                  <a:srgbClr val="000000">
                    <a:alpha val="43137"/>
                  </a:srgbClr>
                </a:outerShdw>
              </a:effectLst>
            </a:endParaRPr>
          </a:p>
          <a:p>
            <a:pPr marL="0" indent="0" fontAlgn="auto">
              <a:spcBef>
                <a:spcPct val="0"/>
              </a:spcBef>
              <a:spcAft>
                <a:spcPts val="0"/>
              </a:spcAft>
              <a:buClr>
                <a:schemeClr val="accent3"/>
              </a:buClr>
              <a:buFont typeface="Wingdings 2" panose="05020102010507070707" pitchFamily="18" charset="2"/>
              <a:buNone/>
              <a:defRPr/>
            </a:pPr>
            <a:endParaRPr lang="tr-TR" sz="2800" dirty="0" smtClean="0"/>
          </a:p>
        </p:txBody>
      </p:sp>
    </p:spTree>
    <p:extLst>
      <p:ext uri="{BB962C8B-B14F-4D97-AF65-F5344CB8AC3E}">
        <p14:creationId xmlns:p14="http://schemas.microsoft.com/office/powerpoint/2010/main" val="2160099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6 İçerik Yer Tutucusu" descr="Adsız2.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2863" y="1482245"/>
            <a:ext cx="4279900" cy="3342647"/>
          </a:xfrm>
        </p:spPr>
      </p:pic>
      <p:sp>
        <p:nvSpPr>
          <p:cNvPr id="31747" name="3 Metin Yer Tutucusu"/>
          <p:cNvSpPr>
            <a:spLocks noGrp="1"/>
          </p:cNvSpPr>
          <p:nvPr>
            <p:ph type="body" sz="half" idx="2"/>
          </p:nvPr>
        </p:nvSpPr>
        <p:spPr>
          <a:xfrm>
            <a:off x="-180975" y="981075"/>
            <a:ext cx="3744913" cy="5876925"/>
          </a:xfrm>
        </p:spPr>
        <p:txBody>
          <a:bodyPr/>
          <a:lstStyle/>
          <a:p>
            <a:pPr marL="438150" indent="-319088">
              <a:spcBef>
                <a:spcPct val="0"/>
              </a:spcBef>
            </a:pPr>
            <a:endParaRPr lang="tr-TR" altLang="tr-TR" sz="2000" i="1" smtClean="0"/>
          </a:p>
          <a:p>
            <a:pPr marL="438150" indent="-319088">
              <a:spcBef>
                <a:spcPct val="0"/>
              </a:spcBef>
              <a:buFont typeface="Wingdings 2" panose="05020102010507070707" pitchFamily="18" charset="2"/>
              <a:buChar char=""/>
            </a:pPr>
            <a:r>
              <a:rPr lang="tr-TR" altLang="tr-TR" sz="2400" smtClean="0"/>
              <a:t>BDG matrisinde yer alan SİB'lerin sadece iki değişkene göre pazar payı, pazarın büyüme oranı değerlendirmesi yetersiz bulunmuştur.</a:t>
            </a:r>
          </a:p>
          <a:p>
            <a:pPr marL="438150" indent="-319088">
              <a:spcBef>
                <a:spcPct val="0"/>
              </a:spcBef>
              <a:buFont typeface="Wingdings 2" panose="05020102010507070707" pitchFamily="18" charset="2"/>
              <a:buChar char=""/>
            </a:pPr>
            <a:r>
              <a:rPr lang="tr-TR" altLang="tr-TR" sz="2400" smtClean="0"/>
              <a:t> GE firması Mc Kinsey'in yardımıyla, pazarın çekiciliği ve işletmenin gücünü dikkate alarak yeni bir işletme portföyü geliştirmişlerdir. </a:t>
            </a:r>
            <a:endParaRPr lang="tr-TR" altLang="tr-TR" sz="2000" smtClean="0"/>
          </a:p>
        </p:txBody>
      </p:sp>
      <p:sp>
        <p:nvSpPr>
          <p:cNvPr id="31748" name="10 Metin kutusu"/>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38150" indent="-319088">
              <a:lnSpc>
                <a:spcPct val="120000"/>
              </a:lnSpc>
              <a:spcBef>
                <a:spcPts val="1000"/>
              </a:spcBef>
              <a:buSzPct val="125000"/>
              <a:buFont typeface="Arial" panose="020B0604020202020204" pitchFamily="34" charset="0"/>
              <a:buChar char="•"/>
              <a:defRPr sz="2400">
                <a:solidFill>
                  <a:srgbClr val="000000"/>
                </a:solidFill>
                <a:latin typeface="Calibri" panose="020F0502020204030204" pitchFamily="34" charset="0"/>
              </a:defRPr>
            </a:lvl1pPr>
            <a:lvl2pPr marL="742950" indent="-285750">
              <a:lnSpc>
                <a:spcPct val="120000"/>
              </a:lnSpc>
              <a:spcBef>
                <a:spcPts val="500"/>
              </a:spcBef>
              <a:buSzPct val="125000"/>
              <a:buFont typeface="Arial" panose="020B0604020202020204" pitchFamily="34" charset="0"/>
              <a:buChar char="•"/>
              <a:defRPr sz="2000">
                <a:solidFill>
                  <a:srgbClr val="000000"/>
                </a:solidFill>
                <a:latin typeface="Calibri" panose="020F0502020204030204" pitchFamily="34" charset="0"/>
              </a:defRPr>
            </a:lvl2pPr>
            <a:lvl3pPr marL="1143000" indent="-228600">
              <a:lnSpc>
                <a:spcPct val="120000"/>
              </a:lnSpc>
              <a:spcBef>
                <a:spcPts val="500"/>
              </a:spcBef>
              <a:buSzPct val="125000"/>
              <a:buFont typeface="Arial" panose="020B0604020202020204" pitchFamily="34" charset="0"/>
              <a:buChar char="•"/>
              <a:defRPr>
                <a:solidFill>
                  <a:srgbClr val="000000"/>
                </a:solidFill>
                <a:latin typeface="Calibri" panose="020F0502020204030204" pitchFamily="34" charset="0"/>
              </a:defRPr>
            </a:lvl3pPr>
            <a:lvl4pPr marL="16002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4pPr>
            <a:lvl5pPr marL="20574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5pPr>
            <a:lvl6pPr marL="25146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6pPr>
            <a:lvl7pPr marL="29718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7pPr>
            <a:lvl8pPr marL="34290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8pPr>
            <a:lvl9pPr marL="38862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9pPr>
          </a:lstStyle>
          <a:p>
            <a:pPr eaLnBrk="1" hangingPunct="1">
              <a:lnSpc>
                <a:spcPct val="100000"/>
              </a:lnSpc>
              <a:spcBef>
                <a:spcPct val="0"/>
              </a:spcBef>
              <a:buSzTx/>
              <a:buFontTx/>
              <a:buNone/>
            </a:pPr>
            <a:r>
              <a:rPr lang="tr-TR" altLang="tr-TR" sz="2800" b="1">
                <a:solidFill>
                  <a:schemeClr val="tx1"/>
                </a:solidFill>
                <a:latin typeface="Arial" panose="020B0604020202020204" pitchFamily="34" charset="0"/>
              </a:rPr>
              <a:t>                  General Elektrik İşletme </a:t>
            </a:r>
          </a:p>
          <a:p>
            <a:pPr eaLnBrk="1" hangingPunct="1">
              <a:lnSpc>
                <a:spcPct val="100000"/>
              </a:lnSpc>
              <a:spcBef>
                <a:spcPct val="0"/>
              </a:spcBef>
              <a:buSzTx/>
              <a:buFontTx/>
              <a:buNone/>
            </a:pPr>
            <a:r>
              <a:rPr lang="tr-TR" altLang="tr-TR" sz="2800" b="1">
                <a:solidFill>
                  <a:schemeClr val="tx1"/>
                </a:solidFill>
                <a:latin typeface="Arial" panose="020B0604020202020204" pitchFamily="34" charset="0"/>
              </a:rPr>
              <a:t>      Portföyü ve Yönlendirici Politika Matrisi </a:t>
            </a:r>
          </a:p>
          <a:p>
            <a:pPr eaLnBrk="1" hangingPunct="1">
              <a:lnSpc>
                <a:spcPct val="100000"/>
              </a:lnSpc>
              <a:spcBef>
                <a:spcPct val="0"/>
              </a:spcBef>
              <a:buSzTx/>
              <a:buFontTx/>
              <a:buNone/>
            </a:pPr>
            <a:r>
              <a:rPr lang="tr-TR" altLang="tr-TR" sz="2800" b="1">
                <a:solidFill>
                  <a:schemeClr val="tx1"/>
                </a:solidFill>
                <a:latin typeface="Arial" panose="020B0604020202020204" pitchFamily="34" charset="0"/>
              </a:rPr>
              <a:t>                                   </a:t>
            </a:r>
          </a:p>
        </p:txBody>
      </p:sp>
    </p:spTree>
    <p:extLst>
      <p:ext uri="{BB962C8B-B14F-4D97-AF65-F5344CB8AC3E}">
        <p14:creationId xmlns:p14="http://schemas.microsoft.com/office/powerpoint/2010/main" val="4016064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4211638" cy="6858000"/>
          </a:xfrm>
        </p:spPr>
        <p:txBody>
          <a:bodyPr rtlCol="0">
            <a:normAutofit lnSpcReduction="10000"/>
          </a:bodyPr>
          <a:lstStyle/>
          <a:p>
            <a:pPr marL="438912" indent="-320040" fontAlgn="auto">
              <a:spcBef>
                <a:spcPts val="0"/>
              </a:spcBef>
              <a:spcAft>
                <a:spcPts val="0"/>
              </a:spcAft>
              <a:buClr>
                <a:schemeClr val="accent3"/>
              </a:buClr>
              <a:buFont typeface="Wingdings 2"/>
              <a:buChar char=""/>
              <a:defRPr/>
            </a:pPr>
            <a:r>
              <a:rPr lang="tr-TR" sz="3200" b="1" dirty="0" smtClean="0"/>
              <a:t>1 nolu </a:t>
            </a:r>
            <a:r>
              <a:rPr lang="tr-TR" sz="3200" dirty="0" smtClean="0"/>
              <a:t>hücrelerde yer alan SİB'lerin çekiciliği yüksek pazarlarda yer alan ve işletme gücü yüksek SİB'lerdir. Bunların kârlılığını artırmak için büyüme </a:t>
            </a:r>
            <a:r>
              <a:rPr lang="tr-TR" sz="3200" i="1" dirty="0" smtClean="0"/>
              <a:t>stratejileri </a:t>
            </a:r>
            <a:r>
              <a:rPr lang="tr-TR" sz="3200" dirty="0" smtClean="0"/>
              <a:t>geliştirilmelidir. (Yeni pazarlara girmek, yeni ürünler geliştirmek, yeni ortaklıklar oluşturmak gibi.)</a:t>
            </a:r>
          </a:p>
        </p:txBody>
      </p:sp>
      <p:pic>
        <p:nvPicPr>
          <p:cNvPr id="32771" name="6 İçerik Yer Tutucusu" descr="Adsız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0"/>
            <a:ext cx="500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484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913"/>
            <a:ext cx="3708400" cy="6669087"/>
          </a:xfrm>
        </p:spPr>
        <p:txBody>
          <a:bodyPr rtlCol="0">
            <a:normAutofit/>
          </a:bodyPr>
          <a:lstStyle/>
          <a:p>
            <a:pPr marL="438912" indent="-320040" fontAlgn="auto">
              <a:spcBef>
                <a:spcPts val="0"/>
              </a:spcBef>
              <a:spcAft>
                <a:spcPts val="0"/>
              </a:spcAft>
              <a:buClr>
                <a:schemeClr val="accent3"/>
              </a:buClr>
              <a:buFont typeface="Wingdings 2"/>
              <a:buNone/>
              <a:defRPr/>
            </a:pPr>
            <a:endParaRPr lang="tr-TR" sz="3200" dirty="0" smtClean="0"/>
          </a:p>
          <a:p>
            <a:pPr marL="438912" indent="-320040" fontAlgn="auto">
              <a:spcBef>
                <a:spcPts val="0"/>
              </a:spcBef>
              <a:spcAft>
                <a:spcPts val="0"/>
              </a:spcAft>
              <a:buClr>
                <a:schemeClr val="accent3"/>
              </a:buClr>
              <a:buFont typeface="Wingdings 2"/>
              <a:buChar char=""/>
              <a:defRPr/>
            </a:pPr>
            <a:r>
              <a:rPr lang="tr-TR" sz="3200" dirty="0" smtClean="0"/>
              <a:t>Seçici yatırım stratejilerin öngörüldüğü </a:t>
            </a:r>
          </a:p>
          <a:p>
            <a:pPr marL="95250" indent="23813" fontAlgn="auto">
              <a:spcBef>
                <a:spcPts val="0"/>
              </a:spcBef>
              <a:spcAft>
                <a:spcPts val="0"/>
              </a:spcAft>
              <a:buClr>
                <a:schemeClr val="accent3"/>
              </a:buClr>
              <a:buFont typeface="Wingdings 2"/>
              <a:buNone/>
              <a:defRPr/>
            </a:pPr>
            <a:r>
              <a:rPr lang="tr-TR" sz="3200" b="1" dirty="0" smtClean="0"/>
              <a:t>2 nolu </a:t>
            </a:r>
            <a:r>
              <a:rPr lang="tr-TR" sz="3200" dirty="0" smtClean="0"/>
              <a:t>hücrelerde yer alan SİB'ler için ise farklı stratejiler düşünülebilir. </a:t>
            </a:r>
          </a:p>
        </p:txBody>
      </p:sp>
      <p:pic>
        <p:nvPicPr>
          <p:cNvPr id="33795" name="6 İçerik Yer Tutucusu" descr="Adsız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0"/>
            <a:ext cx="5508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346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913"/>
            <a:ext cx="3708400" cy="6669087"/>
          </a:xfrm>
        </p:spPr>
        <p:txBody>
          <a:bodyPr rtlCol="0">
            <a:normAutofit/>
          </a:bodyPr>
          <a:lstStyle/>
          <a:p>
            <a:pPr marL="438912" indent="-320040" fontAlgn="auto">
              <a:spcBef>
                <a:spcPts val="0"/>
              </a:spcBef>
              <a:spcAft>
                <a:spcPts val="0"/>
              </a:spcAft>
              <a:buClr>
                <a:schemeClr val="accent3"/>
              </a:buClr>
              <a:buFont typeface="Wingdings 2"/>
              <a:buNone/>
              <a:defRPr/>
            </a:pPr>
            <a:r>
              <a:rPr lang="tr-TR" sz="3200" dirty="0" smtClean="0"/>
              <a:t>Örneğin sol alt köşede yer alan SİB olgun bir endüstride faaliyetini sürdürebilecek, güçlü bir birimdir. Bunun için durumu muhafaza etmek ve gerekli ise yatırım planlamak gerekir. </a:t>
            </a:r>
          </a:p>
          <a:p>
            <a:pPr marL="438912" indent="-320040" fontAlgn="auto">
              <a:spcBef>
                <a:spcPts val="0"/>
              </a:spcBef>
              <a:spcAft>
                <a:spcPts val="0"/>
              </a:spcAft>
              <a:buClr>
                <a:schemeClr val="accent3"/>
              </a:buClr>
              <a:buFont typeface="Wingdings 2"/>
              <a:buNone/>
              <a:defRPr/>
            </a:pPr>
            <a:endParaRPr lang="tr-TR" sz="3200" dirty="0" smtClean="0"/>
          </a:p>
        </p:txBody>
      </p:sp>
      <p:pic>
        <p:nvPicPr>
          <p:cNvPr id="34819" name="6 İçerik Yer Tutucusu" descr="Adsız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0"/>
            <a:ext cx="5508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165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913"/>
            <a:ext cx="3708400" cy="6669087"/>
          </a:xfrm>
        </p:spPr>
        <p:txBody>
          <a:bodyPr rtlCol="0">
            <a:normAutofit lnSpcReduction="10000"/>
          </a:bodyPr>
          <a:lstStyle/>
          <a:p>
            <a:pPr marL="448056" indent="-384048" fontAlgn="auto">
              <a:spcAft>
                <a:spcPts val="0"/>
              </a:spcAft>
              <a:buClr>
                <a:schemeClr val="accent3"/>
              </a:buClr>
              <a:buFont typeface="Wingdings 2"/>
              <a:buChar char=""/>
              <a:defRPr/>
            </a:pPr>
            <a:r>
              <a:rPr lang="tr-TR" sz="3200" dirty="0" smtClean="0"/>
              <a:t>Buna  karşılık üst sağ köşede yer alan </a:t>
            </a:r>
            <a:r>
              <a:rPr lang="tr-TR" sz="3200" dirty="0" err="1" smtClean="0"/>
              <a:t>SİB'ler</a:t>
            </a:r>
            <a:r>
              <a:rPr lang="tr-TR" sz="3200" dirty="0" smtClean="0"/>
              <a:t> için pazar cazip ancak işletmenin gücü zayıftır. Bunun için yatırım yapılması gerekir. Ancak yatırım ,SİB gelecek vaat ediyorsa uygundur. Yoksa tasfiye düşünülebilir.</a:t>
            </a:r>
          </a:p>
        </p:txBody>
      </p:sp>
      <p:pic>
        <p:nvPicPr>
          <p:cNvPr id="35843" name="6 İçerik Yer Tutucusu" descr="Adsız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0"/>
            <a:ext cx="5508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898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913"/>
            <a:ext cx="3851275" cy="6669087"/>
          </a:xfrm>
        </p:spPr>
        <p:txBody>
          <a:bodyPr rtlCol="0">
            <a:normAutofit fontScale="92500"/>
          </a:bodyPr>
          <a:lstStyle/>
          <a:p>
            <a:pPr marL="448056" indent="-384048" fontAlgn="auto">
              <a:spcAft>
                <a:spcPts val="0"/>
              </a:spcAft>
              <a:buClr>
                <a:schemeClr val="accent3"/>
              </a:buClr>
              <a:buFont typeface="Wingdings 2"/>
              <a:buChar char=""/>
              <a:defRPr/>
            </a:pPr>
            <a:r>
              <a:rPr lang="tr-TR" sz="3200" dirty="0" smtClean="0"/>
              <a:t>Tasfiye stratejisi matrisin </a:t>
            </a:r>
            <a:r>
              <a:rPr lang="tr-TR" sz="3200" b="1" dirty="0" smtClean="0"/>
              <a:t>3 numaralı </a:t>
            </a:r>
            <a:r>
              <a:rPr lang="tr-TR" sz="3200" dirty="0" smtClean="0"/>
              <a:t>hücrelerinde yer alan birimler için uygulanabilir. Bunlar işletmeye yük olan ve kaybettiren birimlerdir. Bu bakımdan elden çıkarılmalı ve kazanımlar başka alanlarda değerlendirilmelidir.</a:t>
            </a:r>
          </a:p>
        </p:txBody>
      </p:sp>
      <p:pic>
        <p:nvPicPr>
          <p:cNvPr id="36867" name="6 İçerik Yer Tutucusu" descr="Adsız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0"/>
            <a:ext cx="5508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849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İçerik Yer Tutucusu"/>
          <p:cNvSpPr>
            <a:spLocks noGrp="1"/>
          </p:cNvSpPr>
          <p:nvPr>
            <p:ph idx="1"/>
          </p:nvPr>
        </p:nvSpPr>
        <p:spPr>
          <a:xfrm>
            <a:off x="179512" y="334136"/>
            <a:ext cx="5751325" cy="6480175"/>
          </a:xfrm>
        </p:spPr>
        <p:txBody>
          <a:bodyPr>
            <a:normAutofit/>
          </a:bodyPr>
          <a:lstStyle/>
          <a:p>
            <a:pPr marL="0" indent="0" eaLnBrk="1" hangingPunct="1">
              <a:buNone/>
            </a:pPr>
            <a:r>
              <a:rPr lang="tr-TR" altLang="tr-TR" sz="4000" dirty="0" smtClean="0"/>
              <a:t>Çünkü firmanın, sahibi olduğu işletme, ürün, markalar arasından pazardaki fırsat ve tehditler göz önünde bulundurarak, zayıf olanları eleyerek, güçlü olanları değerlendirmesi gerekir.</a:t>
            </a:r>
          </a:p>
          <a:p>
            <a:pPr eaLnBrk="1" hangingPunct="1"/>
            <a:endParaRPr lang="tr-TR" altLang="tr-TR" sz="4000" dirty="0" smtClean="0"/>
          </a:p>
        </p:txBody>
      </p:sp>
      <p:pic>
        <p:nvPicPr>
          <p:cNvPr id="3" name="Picture 4" descr="MPj03995600000[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32656"/>
            <a:ext cx="3373557"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242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8 İçerik Yer Tutucusu" descr="Adsız22.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2863" y="764704"/>
            <a:ext cx="5123348" cy="5904656"/>
          </a:xfrm>
        </p:spPr>
      </p:pic>
      <p:sp>
        <p:nvSpPr>
          <p:cNvPr id="4" name="3 Metin Yer Tutucusu"/>
          <p:cNvSpPr>
            <a:spLocks noGrp="1"/>
          </p:cNvSpPr>
          <p:nvPr>
            <p:ph type="body" sz="half" idx="2"/>
          </p:nvPr>
        </p:nvSpPr>
        <p:spPr>
          <a:xfrm>
            <a:off x="107504" y="731394"/>
            <a:ext cx="3635375" cy="6092825"/>
          </a:xfrm>
        </p:spPr>
        <p:txBody>
          <a:bodyPr rtlCol="0">
            <a:normAutofit/>
          </a:bodyPr>
          <a:lstStyle/>
          <a:p>
            <a:pPr fontAlgn="auto">
              <a:spcAft>
                <a:spcPts val="0"/>
              </a:spcAft>
              <a:buClr>
                <a:schemeClr val="accent3"/>
              </a:buClr>
              <a:buFont typeface="Wingdings 2"/>
              <a:buNone/>
              <a:defRPr/>
            </a:pPr>
            <a:r>
              <a:rPr lang="tr-TR" sz="2800" dirty="0" smtClean="0"/>
              <a:t>Bu analizde pazarın büyüme oranı ve nispi rekabet avantajı dikkate alınmaktadır. Pazarın büyüme oranı ,hızlı ve yavaş; rekabet durumu ise güçlü ve zayıf olarak değerlendirilmekte ve dört farklı strateji öne sürülmektedir. </a:t>
            </a:r>
          </a:p>
          <a:p>
            <a:pPr marL="438912" indent="-320040" fontAlgn="auto">
              <a:spcAft>
                <a:spcPts val="0"/>
              </a:spcAft>
              <a:buClr>
                <a:schemeClr val="accent3"/>
              </a:buClr>
              <a:buFont typeface="Wingdings 2"/>
              <a:buNone/>
              <a:defRPr/>
            </a:pPr>
            <a:endParaRPr lang="tr-TR" sz="2000" i="1" dirty="0" smtClean="0"/>
          </a:p>
        </p:txBody>
      </p:sp>
      <p:sp>
        <p:nvSpPr>
          <p:cNvPr id="37892" name="10 Metin kutusu"/>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rgbClr val="000000"/>
                </a:solidFill>
                <a:latin typeface="Calibri" panose="020F0502020204030204" pitchFamily="34" charset="0"/>
              </a:defRPr>
            </a:lvl1pPr>
            <a:lvl2pPr marL="742950" indent="-285750">
              <a:lnSpc>
                <a:spcPct val="120000"/>
              </a:lnSpc>
              <a:spcBef>
                <a:spcPts val="500"/>
              </a:spcBef>
              <a:buSzPct val="125000"/>
              <a:buFont typeface="Arial" panose="020B0604020202020204" pitchFamily="34" charset="0"/>
              <a:buChar char="•"/>
              <a:defRPr sz="2000">
                <a:solidFill>
                  <a:srgbClr val="000000"/>
                </a:solidFill>
                <a:latin typeface="Calibri" panose="020F0502020204030204" pitchFamily="34" charset="0"/>
              </a:defRPr>
            </a:lvl2pPr>
            <a:lvl3pPr marL="1143000" indent="-228600">
              <a:lnSpc>
                <a:spcPct val="120000"/>
              </a:lnSpc>
              <a:spcBef>
                <a:spcPts val="500"/>
              </a:spcBef>
              <a:buSzPct val="125000"/>
              <a:buFont typeface="Arial" panose="020B0604020202020204" pitchFamily="34" charset="0"/>
              <a:buChar char="•"/>
              <a:defRPr>
                <a:solidFill>
                  <a:srgbClr val="000000"/>
                </a:solidFill>
                <a:latin typeface="Calibri" panose="020F0502020204030204" pitchFamily="34" charset="0"/>
              </a:defRPr>
            </a:lvl3pPr>
            <a:lvl4pPr marL="16002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4pPr>
            <a:lvl5pPr marL="20574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5pPr>
            <a:lvl6pPr marL="25146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6pPr>
            <a:lvl7pPr marL="29718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7pPr>
            <a:lvl8pPr marL="34290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8pPr>
            <a:lvl9pPr marL="38862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9pPr>
          </a:lstStyle>
          <a:p>
            <a:pPr eaLnBrk="1" hangingPunct="1">
              <a:lnSpc>
                <a:spcPct val="100000"/>
              </a:lnSpc>
              <a:spcBef>
                <a:spcPct val="0"/>
              </a:spcBef>
              <a:buSzTx/>
              <a:buFontTx/>
              <a:buNone/>
            </a:pPr>
            <a:r>
              <a:rPr lang="tr-TR" altLang="tr-TR" sz="3600" b="1" i="1" dirty="0" err="1">
                <a:solidFill>
                  <a:schemeClr val="tx1"/>
                </a:solidFill>
                <a:latin typeface="+mn-lt"/>
              </a:rPr>
              <a:t>Thomson’ın</a:t>
            </a:r>
            <a:r>
              <a:rPr lang="tr-TR" altLang="tr-TR" sz="3600" b="1" i="1" dirty="0">
                <a:solidFill>
                  <a:schemeClr val="tx1"/>
                </a:solidFill>
                <a:latin typeface="+mn-lt"/>
              </a:rPr>
              <a:t> Kümeleme Analizi</a:t>
            </a:r>
            <a:endParaRPr lang="tr-TR" altLang="tr-TR" sz="3600" b="1" dirty="0">
              <a:solidFill>
                <a:schemeClr val="tx1"/>
              </a:solidFill>
              <a:latin typeface="+mn-lt"/>
            </a:endParaRPr>
          </a:p>
        </p:txBody>
      </p:sp>
    </p:spTree>
    <p:extLst>
      <p:ext uri="{BB962C8B-B14F-4D97-AF65-F5344CB8AC3E}">
        <p14:creationId xmlns:p14="http://schemas.microsoft.com/office/powerpoint/2010/main" val="185773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6 İçerik Yer Tutucusu" descr="hsdgsgsd.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2862" y="836712"/>
            <a:ext cx="5291138" cy="6021288"/>
          </a:xfrm>
        </p:spPr>
      </p:pic>
      <p:sp>
        <p:nvSpPr>
          <p:cNvPr id="37890" name="3 Metin Yer Tutucusu"/>
          <p:cNvSpPr>
            <a:spLocks noGrp="1"/>
          </p:cNvSpPr>
          <p:nvPr>
            <p:ph type="body" sz="half" idx="2"/>
          </p:nvPr>
        </p:nvSpPr>
        <p:spPr>
          <a:xfrm>
            <a:off x="-8728" y="777407"/>
            <a:ext cx="3635375" cy="6092825"/>
          </a:xfrm>
        </p:spPr>
        <p:txBody>
          <a:bodyPr rtlCol="0">
            <a:normAutofit/>
          </a:bodyPr>
          <a:lstStyle/>
          <a:p>
            <a:pPr marL="438150" indent="-319088" fontAlgn="auto">
              <a:spcBef>
                <a:spcPct val="0"/>
              </a:spcBef>
              <a:spcAft>
                <a:spcPts val="0"/>
              </a:spcAft>
              <a:defRPr/>
            </a:pPr>
            <a:r>
              <a:rPr lang="tr-TR" altLang="tr-TR" sz="2400" dirty="0" smtClean="0"/>
              <a:t>    Bu analiz tekniği önceki portföy analizlerinin eksikliklerini gideren bir özellik taşır. </a:t>
            </a:r>
            <a:r>
              <a:rPr lang="tr-TR" altLang="tr-TR" sz="2400" dirty="0" err="1" smtClean="0"/>
              <a:t>SİBler</a:t>
            </a:r>
            <a:r>
              <a:rPr lang="tr-TR" altLang="tr-TR" sz="2400" dirty="0" smtClean="0"/>
              <a:t> yaşam dönemlerine ve pazardaki , rekabete göre değerlendirilir. Matriste yer alan ürünlerin yaşam </a:t>
            </a:r>
            <a:r>
              <a:rPr lang="tr-TR" altLang="tr-TR" sz="2400" i="1" dirty="0" smtClean="0"/>
              <a:t>dönemleri </a:t>
            </a:r>
            <a:r>
              <a:rPr lang="tr-TR" altLang="tr-TR" sz="2400" dirty="0" smtClean="0"/>
              <a:t>önemlidir. Çünkü geliştirilecek stratejilerin başarısı, yaşam döneminde bağlıdır.</a:t>
            </a:r>
          </a:p>
          <a:p>
            <a:pPr marL="438150" indent="-319088" fontAlgn="auto">
              <a:spcBef>
                <a:spcPct val="0"/>
              </a:spcBef>
              <a:spcAft>
                <a:spcPts val="0"/>
              </a:spcAft>
              <a:defRPr/>
            </a:pPr>
            <a:endParaRPr lang="tr-TR" altLang="tr-TR" sz="2000" i="1" dirty="0" smtClean="0"/>
          </a:p>
        </p:txBody>
      </p:sp>
      <p:sp>
        <p:nvSpPr>
          <p:cNvPr id="38916" name="10 Metin kutusu"/>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rgbClr val="000000"/>
                </a:solidFill>
                <a:latin typeface="Calibri" panose="020F0502020204030204" pitchFamily="34" charset="0"/>
              </a:defRPr>
            </a:lvl1pPr>
            <a:lvl2pPr marL="742950" indent="-285750">
              <a:lnSpc>
                <a:spcPct val="120000"/>
              </a:lnSpc>
              <a:spcBef>
                <a:spcPts val="500"/>
              </a:spcBef>
              <a:buSzPct val="125000"/>
              <a:buFont typeface="Arial" panose="020B0604020202020204" pitchFamily="34" charset="0"/>
              <a:buChar char="•"/>
              <a:defRPr sz="2000">
                <a:solidFill>
                  <a:srgbClr val="000000"/>
                </a:solidFill>
                <a:latin typeface="Calibri" panose="020F0502020204030204" pitchFamily="34" charset="0"/>
              </a:defRPr>
            </a:lvl2pPr>
            <a:lvl3pPr marL="1143000" indent="-228600">
              <a:lnSpc>
                <a:spcPct val="120000"/>
              </a:lnSpc>
              <a:spcBef>
                <a:spcPts val="500"/>
              </a:spcBef>
              <a:buSzPct val="125000"/>
              <a:buFont typeface="Arial" panose="020B0604020202020204" pitchFamily="34" charset="0"/>
              <a:buChar char="•"/>
              <a:defRPr>
                <a:solidFill>
                  <a:srgbClr val="000000"/>
                </a:solidFill>
                <a:latin typeface="Calibri" panose="020F0502020204030204" pitchFamily="34" charset="0"/>
              </a:defRPr>
            </a:lvl3pPr>
            <a:lvl4pPr marL="16002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4pPr>
            <a:lvl5pPr marL="20574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5pPr>
            <a:lvl6pPr marL="25146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6pPr>
            <a:lvl7pPr marL="29718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7pPr>
            <a:lvl8pPr marL="34290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8pPr>
            <a:lvl9pPr marL="3886200" indent="-228600" fontAlgn="base">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9pPr>
          </a:lstStyle>
          <a:p>
            <a:pPr eaLnBrk="1" hangingPunct="1">
              <a:lnSpc>
                <a:spcPct val="100000"/>
              </a:lnSpc>
              <a:spcBef>
                <a:spcPct val="0"/>
              </a:spcBef>
              <a:buSzTx/>
              <a:buFontTx/>
              <a:buNone/>
            </a:pPr>
            <a:r>
              <a:rPr lang="tr-TR" altLang="tr-TR" sz="3600" b="1" i="1">
                <a:solidFill>
                  <a:schemeClr val="tx1"/>
                </a:solidFill>
                <a:latin typeface="Arial" panose="020B0604020202020204" pitchFamily="34" charset="0"/>
              </a:rPr>
              <a:t>                  Hofer Analizi</a:t>
            </a:r>
            <a:endParaRPr lang="tr-TR" altLang="tr-TR" sz="3600" b="1">
              <a:solidFill>
                <a:schemeClr val="tx1"/>
              </a:solidFill>
              <a:latin typeface="Arial" panose="020B0604020202020204" pitchFamily="34" charset="0"/>
            </a:endParaRPr>
          </a:p>
        </p:txBody>
      </p:sp>
    </p:spTree>
    <p:extLst>
      <p:ext uri="{BB962C8B-B14F-4D97-AF65-F5344CB8AC3E}">
        <p14:creationId xmlns:p14="http://schemas.microsoft.com/office/powerpoint/2010/main" val="3002151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16632"/>
            <a:ext cx="8928992" cy="6624736"/>
          </a:xfrm>
        </p:spPr>
        <p:txBody>
          <a:bodyPr rtlCol="0">
            <a:noAutofit/>
          </a:bodyPr>
          <a:lstStyle/>
          <a:p>
            <a:pPr marL="0" indent="0" fontAlgn="auto">
              <a:spcBef>
                <a:spcPts val="0"/>
              </a:spcBef>
              <a:spcAft>
                <a:spcPts val="0"/>
              </a:spcAft>
              <a:buClr>
                <a:schemeClr val="accent3"/>
              </a:buClr>
              <a:buFont typeface="Wingdings 2"/>
              <a:buNone/>
              <a:defRPr/>
            </a:pPr>
            <a:r>
              <a:rPr lang="tr-TR" sz="2400" b="1" dirty="0" err="1" smtClean="0"/>
              <a:t>Hofer</a:t>
            </a:r>
            <a:r>
              <a:rPr lang="tr-TR" sz="2400" b="1" dirty="0" smtClean="0"/>
              <a:t> analizindeki iş birimleri durumunun analiz edilmesi ile aşağıdaki stratejik çözümler önerilebilir:</a:t>
            </a:r>
          </a:p>
          <a:p>
            <a:pPr marL="0" indent="0" fontAlgn="auto">
              <a:spcBef>
                <a:spcPts val="0"/>
              </a:spcBef>
              <a:spcAft>
                <a:spcPts val="0"/>
              </a:spcAft>
              <a:buClr>
                <a:schemeClr val="accent3"/>
              </a:buClr>
              <a:buFont typeface="Wingdings 2"/>
              <a:buNone/>
              <a:defRPr/>
            </a:pPr>
            <a:endParaRPr lang="tr-TR" sz="2400" b="1" dirty="0" smtClean="0"/>
          </a:p>
          <a:p>
            <a:pPr marL="0" indent="0" fontAlgn="auto">
              <a:spcBef>
                <a:spcPts val="0"/>
              </a:spcBef>
              <a:spcAft>
                <a:spcPts val="0"/>
              </a:spcAft>
              <a:buClr>
                <a:schemeClr val="accent3"/>
              </a:buClr>
              <a:buFont typeface="Wingdings 2"/>
              <a:buChar char=""/>
              <a:defRPr/>
            </a:pPr>
            <a:r>
              <a:rPr lang="tr-TR" sz="2400" dirty="0" smtClean="0"/>
              <a:t>A işletmesi gelişen bir yıldız işletme görünümündedir. Bu nedenle üstünlüğünü ve pazar durumunu koruyabilmesi için gerekli nakit akışı ve yatırımlarla desteklenmelidir.</a:t>
            </a:r>
          </a:p>
          <a:p>
            <a:pPr marL="0" indent="0" fontAlgn="auto">
              <a:spcBef>
                <a:spcPts val="0"/>
              </a:spcBef>
              <a:spcAft>
                <a:spcPts val="0"/>
              </a:spcAft>
              <a:buClr>
                <a:schemeClr val="accent3"/>
              </a:buClr>
              <a:buFont typeface="Wingdings 2"/>
              <a:buNone/>
              <a:defRPr/>
            </a:pPr>
            <a:endParaRPr lang="tr-TR" sz="2400" dirty="0" smtClean="0"/>
          </a:p>
          <a:p>
            <a:pPr marL="0" indent="0" fontAlgn="auto">
              <a:spcBef>
                <a:spcPts val="0"/>
              </a:spcBef>
              <a:spcAft>
                <a:spcPts val="0"/>
              </a:spcAft>
              <a:buClr>
                <a:schemeClr val="accent3"/>
              </a:buClr>
              <a:buFont typeface="Wingdings 2"/>
              <a:buChar char=""/>
              <a:defRPr/>
            </a:pPr>
            <a:r>
              <a:rPr lang="tr-TR" sz="2400" dirty="0" smtClean="0"/>
              <a:t>B işletmesi de hemen hemen A işletmesi ile aynı durumdadır. Bu nedenle aynı öneriler onun için de yapılabilir. Ancak, güçlü rekabet durumuna rağmen, pazar payının düşük olmasının nedenleri araştırılarak kaynak ve nakit aktarımlarının yapılması doğru olur.</a:t>
            </a:r>
          </a:p>
          <a:p>
            <a:pPr marL="0" indent="0" fontAlgn="auto">
              <a:spcBef>
                <a:spcPts val="0"/>
              </a:spcBef>
              <a:spcAft>
                <a:spcPts val="0"/>
              </a:spcAft>
              <a:buClr>
                <a:schemeClr val="accent3"/>
              </a:buClr>
              <a:buFont typeface="Wingdings 2"/>
              <a:buNone/>
              <a:defRPr/>
            </a:pPr>
            <a:endParaRPr lang="tr-TR" sz="2400" dirty="0" smtClean="0"/>
          </a:p>
          <a:p>
            <a:pPr marL="0" indent="0" fontAlgn="auto">
              <a:spcBef>
                <a:spcPts val="0"/>
              </a:spcBef>
              <a:spcAft>
                <a:spcPts val="0"/>
              </a:spcAft>
              <a:buClr>
                <a:schemeClr val="accent3"/>
              </a:buClr>
              <a:buFont typeface="Wingdings 2"/>
              <a:buChar char=""/>
              <a:defRPr/>
            </a:pPr>
            <a:r>
              <a:rPr lang="tr-TR" sz="2400" dirty="0" smtClean="0"/>
              <a:t>C işletmesinin pazar payı çok düşüktür ve pazarda rekabet, durumu çok zayıftır. Ancak faaliyette bulunulan pazar büyüme aşamasında olduğundan, bu işletme için kaynak ve nakil, aktarımı yapılıp yapılmaması tartışılabilir. C işletmesi tam bir belirsiz işletmedir.</a:t>
            </a:r>
          </a:p>
          <a:p>
            <a:pPr marL="0" indent="0" fontAlgn="auto">
              <a:spcBef>
                <a:spcPts val="0"/>
              </a:spcBef>
              <a:spcAft>
                <a:spcPts val="0"/>
              </a:spcAft>
              <a:buClr>
                <a:schemeClr val="accent3"/>
              </a:buClr>
              <a:buFont typeface="Wingdings 2" panose="05020102010507070707" pitchFamily="18" charset="2"/>
              <a:buNone/>
              <a:defRPr/>
            </a:pPr>
            <a:endParaRPr lang="tr-TR" sz="2400" dirty="0"/>
          </a:p>
        </p:txBody>
      </p:sp>
    </p:spTree>
    <p:extLst>
      <p:ext uri="{BB962C8B-B14F-4D97-AF65-F5344CB8AC3E}">
        <p14:creationId xmlns:p14="http://schemas.microsoft.com/office/powerpoint/2010/main" val="5079053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913"/>
            <a:ext cx="9144000" cy="6669087"/>
          </a:xfrm>
        </p:spPr>
        <p:txBody>
          <a:bodyPr rtlCol="0">
            <a:normAutofit/>
          </a:bodyPr>
          <a:lstStyle/>
          <a:p>
            <a:pPr marL="438912" indent="-320040" fontAlgn="auto">
              <a:spcBef>
                <a:spcPts val="0"/>
              </a:spcBef>
              <a:spcAft>
                <a:spcPts val="0"/>
              </a:spcAft>
              <a:buClr>
                <a:schemeClr val="accent3"/>
              </a:buClr>
              <a:buFont typeface="Wingdings 2"/>
              <a:buChar char=""/>
              <a:defRPr/>
            </a:pPr>
            <a:r>
              <a:rPr lang="tr-TR" sz="2800" dirty="0" smtClean="0"/>
              <a:t>E ve F işletmeleri birer nakit deposu görünümündedirler. Pazar artık olgunluk aşamasındadır ve her iki işletmenin pazar payı yüksek, rekabet durumları güçlüye yakındır Bu işletmelerin yaratacağı nakit imkânların, kendi sektörlerinde kullanılmayıp, diğer uygun işletmelere aktarılması yerinde olacaktır.</a:t>
            </a:r>
          </a:p>
          <a:p>
            <a:pPr marL="438912" indent="-320040" fontAlgn="auto">
              <a:spcBef>
                <a:spcPts val="0"/>
              </a:spcBef>
              <a:spcAft>
                <a:spcPts val="0"/>
              </a:spcAft>
              <a:buClr>
                <a:schemeClr val="accent3"/>
              </a:buClr>
              <a:buFont typeface="Wingdings 2"/>
              <a:buNone/>
              <a:defRPr/>
            </a:pPr>
            <a:endParaRPr lang="tr-TR" sz="2800" dirty="0" smtClean="0"/>
          </a:p>
          <a:p>
            <a:pPr marL="438912" indent="-320040" fontAlgn="auto">
              <a:spcBef>
                <a:spcPts val="0"/>
              </a:spcBef>
              <a:spcAft>
                <a:spcPts val="0"/>
              </a:spcAft>
              <a:buClr>
                <a:schemeClr val="accent3"/>
              </a:buClr>
              <a:buFont typeface="Wingdings 2"/>
              <a:buChar char=""/>
              <a:defRPr/>
            </a:pPr>
            <a:r>
              <a:rPr lang="tr-TR" sz="2800" dirty="0" smtClean="0"/>
              <a:t>G işletmesinin pazarı düşüşe geçmiştir. Daralma daha da artabilir. İşletmenin rekabet durumu zayıf ve pazar payı da küçüktür. Bu durum, işletmenin sorunlular bölgesinde okluğunu göstermektedir. Bu işletme için en iyi çözüm, satılma veya tam tasfiye uygulanması olarak gözükmektedir.</a:t>
            </a:r>
          </a:p>
          <a:p>
            <a:pPr marL="438912" indent="-320040" fontAlgn="auto">
              <a:spcBef>
                <a:spcPts val="0"/>
              </a:spcBef>
              <a:spcAft>
                <a:spcPts val="0"/>
              </a:spcAft>
              <a:buClr>
                <a:schemeClr val="accent3"/>
              </a:buClr>
              <a:buFont typeface="Wingdings 2"/>
              <a:buNone/>
              <a:defRPr/>
            </a:pPr>
            <a:endParaRPr lang="tr-TR" sz="2800" dirty="0"/>
          </a:p>
        </p:txBody>
      </p:sp>
    </p:spTree>
    <p:extLst>
      <p:ext uri="{BB962C8B-B14F-4D97-AF65-F5344CB8AC3E}">
        <p14:creationId xmlns:p14="http://schemas.microsoft.com/office/powerpoint/2010/main" val="2913180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4 İçerik Yer Tutucusu"/>
          <p:cNvSpPr>
            <a:spLocks noGrp="1"/>
          </p:cNvSpPr>
          <p:nvPr>
            <p:ph idx="1"/>
          </p:nvPr>
        </p:nvSpPr>
        <p:spPr>
          <a:xfrm>
            <a:off x="107504" y="0"/>
            <a:ext cx="8532440" cy="5445224"/>
          </a:xfrm>
        </p:spPr>
        <p:txBody>
          <a:bodyPr>
            <a:normAutofit lnSpcReduction="10000"/>
          </a:bodyPr>
          <a:lstStyle/>
          <a:p>
            <a:pPr>
              <a:lnSpc>
                <a:spcPct val="150000"/>
              </a:lnSpc>
              <a:buFont typeface="Wingdings 2" panose="05020102010507070707" pitchFamily="18" charset="2"/>
              <a:buNone/>
            </a:pPr>
            <a:endParaRPr lang="tr-TR" altLang="tr-TR" sz="3200" dirty="0" smtClean="0"/>
          </a:p>
          <a:p>
            <a:pPr marL="0" indent="0">
              <a:lnSpc>
                <a:spcPct val="150000"/>
              </a:lnSpc>
              <a:buNone/>
            </a:pPr>
            <a:r>
              <a:rPr lang="tr-TR" altLang="tr-TR" sz="3200" dirty="0" smtClean="0"/>
              <a:t>Firmalar  SİB her birini değerlendirdikten sonra sıra uygun olanlar için pazarda büyüme fırsatlarını araştırmaya gelir. Bunun için firma, yoğun büyüme, bütünleşmiş büyüme, farklılaşma veya çeşitlendirme stratejilerinden birini veya birkaçını  yürütebilir.</a:t>
            </a:r>
          </a:p>
          <a:p>
            <a:pPr>
              <a:lnSpc>
                <a:spcPct val="150000"/>
              </a:lnSpc>
            </a:pPr>
            <a:endParaRPr lang="tr-TR" altLang="tr-TR" sz="3200" dirty="0" smtClean="0"/>
          </a:p>
        </p:txBody>
      </p:sp>
      <p:pic>
        <p:nvPicPr>
          <p:cNvPr id="3" name="Picture 4" descr="PE0146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106" y="4396580"/>
            <a:ext cx="3270893" cy="2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631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568952" cy="6480175"/>
          </a:xfrm>
        </p:spPr>
        <p:txBody>
          <a:bodyPr rtlCol="0">
            <a:normAutofit/>
          </a:bodyPr>
          <a:lstStyle/>
          <a:p>
            <a:pPr eaLnBrk="1" fontAlgn="auto" hangingPunct="1">
              <a:spcBef>
                <a:spcPts val="0"/>
              </a:spcBef>
              <a:spcAft>
                <a:spcPts val="0"/>
              </a:spcAft>
              <a:buClr>
                <a:schemeClr val="accent3"/>
              </a:buClr>
              <a:defRPr/>
            </a:pPr>
            <a:r>
              <a:rPr lang="tr-TR" sz="3200" dirty="0" smtClean="0">
                <a:solidFill>
                  <a:schemeClr val="tx1"/>
                </a:solidFill>
              </a:rPr>
              <a:t>Firma müşteriye odaklanmalı, tüketici ihtiyaçlarındaki değişimi görebilmeli ve zamanında tepki verebilmelidir. </a:t>
            </a:r>
          </a:p>
          <a:p>
            <a:pPr marL="0" indent="119063" eaLnBrk="1" fontAlgn="auto" hangingPunct="1">
              <a:spcBef>
                <a:spcPts val="0"/>
              </a:spcBef>
              <a:spcAft>
                <a:spcPts val="0"/>
              </a:spcAft>
              <a:buClr>
                <a:schemeClr val="accent3"/>
              </a:buClr>
              <a:buFont typeface="Wingdings 2"/>
              <a:buChar char=""/>
              <a:defRPr/>
            </a:pPr>
            <a:endParaRPr lang="tr-TR" sz="3200" dirty="0" smtClean="0">
              <a:solidFill>
                <a:schemeClr val="tx1"/>
              </a:solidFill>
            </a:endParaRPr>
          </a:p>
          <a:p>
            <a:pPr eaLnBrk="1" fontAlgn="auto" hangingPunct="1">
              <a:spcBef>
                <a:spcPts val="0"/>
              </a:spcBef>
              <a:spcAft>
                <a:spcPts val="0"/>
              </a:spcAft>
              <a:buClr>
                <a:schemeClr val="accent3"/>
              </a:buClr>
              <a:defRPr/>
            </a:pPr>
            <a:r>
              <a:rPr lang="tr-TR" sz="3200" dirty="0" smtClean="0">
                <a:solidFill>
                  <a:schemeClr val="tx1"/>
                </a:solidFill>
              </a:rPr>
              <a:t>Günümüzde basit uzun dönemli planların yerini stratejik planlar almıştır.</a:t>
            </a:r>
          </a:p>
          <a:p>
            <a:pPr marL="0" indent="119063" eaLnBrk="1" fontAlgn="auto" hangingPunct="1">
              <a:spcBef>
                <a:spcPts val="0"/>
              </a:spcBef>
              <a:spcAft>
                <a:spcPts val="0"/>
              </a:spcAft>
              <a:buClr>
                <a:schemeClr val="accent3"/>
              </a:buClr>
              <a:buFont typeface="Wingdings 2"/>
              <a:buChar char=""/>
              <a:defRPr/>
            </a:pPr>
            <a:endParaRPr lang="tr-TR" sz="3200" dirty="0" smtClean="0">
              <a:solidFill>
                <a:schemeClr val="tx1"/>
              </a:solidFill>
            </a:endParaRPr>
          </a:p>
          <a:p>
            <a:pPr eaLnBrk="1" fontAlgn="auto" hangingPunct="1">
              <a:spcBef>
                <a:spcPts val="0"/>
              </a:spcBef>
              <a:spcAft>
                <a:spcPts val="0"/>
              </a:spcAft>
              <a:buClr>
                <a:schemeClr val="accent3"/>
              </a:buClr>
              <a:defRPr/>
            </a:pPr>
            <a:r>
              <a:rPr lang="tr-TR" sz="3200" dirty="0" smtClean="0">
                <a:solidFill>
                  <a:schemeClr val="tx1"/>
                </a:solidFill>
              </a:rPr>
              <a:t>Stratejik planlamanın amacı,sadık müşteri kitleleleri yaratmak,rekabet avantajı sağlamaktır. </a:t>
            </a:r>
          </a:p>
          <a:p>
            <a:pPr marL="0" indent="119063" eaLnBrk="1" fontAlgn="auto" hangingPunct="1">
              <a:spcBef>
                <a:spcPts val="0"/>
              </a:spcBef>
              <a:spcAft>
                <a:spcPts val="0"/>
              </a:spcAft>
              <a:buClr>
                <a:schemeClr val="accent3"/>
              </a:buClr>
              <a:buFont typeface="Wingdings 2"/>
              <a:buChar char=""/>
              <a:defRPr/>
            </a:pPr>
            <a:endParaRPr lang="tr-TR" sz="3200" dirty="0" smtClean="0">
              <a:solidFill>
                <a:schemeClr val="tx1"/>
              </a:solidFill>
            </a:endParaRPr>
          </a:p>
          <a:p>
            <a:pPr eaLnBrk="1" fontAlgn="auto" hangingPunct="1">
              <a:spcBef>
                <a:spcPts val="0"/>
              </a:spcBef>
              <a:spcAft>
                <a:spcPts val="0"/>
              </a:spcAft>
              <a:buClr>
                <a:schemeClr val="accent3"/>
              </a:buClr>
              <a:defRPr/>
            </a:pPr>
            <a:r>
              <a:rPr lang="tr-TR" sz="3200" dirty="0" smtClean="0">
                <a:solidFill>
                  <a:schemeClr val="tx1"/>
                </a:solidFill>
              </a:rPr>
              <a:t>Yani firmaların kar elde etmesine,büyümesine katkı sağlamaktır.</a:t>
            </a:r>
            <a:endParaRPr lang="tr-TR" sz="32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İçerik Yer Tutucusu"/>
          <p:cNvSpPr>
            <a:spLocks noGrp="1"/>
          </p:cNvSpPr>
          <p:nvPr>
            <p:ph idx="1"/>
          </p:nvPr>
        </p:nvSpPr>
        <p:spPr>
          <a:xfrm>
            <a:off x="539552" y="260350"/>
            <a:ext cx="8353623" cy="6408738"/>
          </a:xfrm>
        </p:spPr>
        <p:txBody>
          <a:bodyPr rtlCol="0">
            <a:normAutofit/>
          </a:bodyPr>
          <a:lstStyle/>
          <a:p>
            <a:pPr eaLnBrk="1" fontAlgn="auto" hangingPunct="1">
              <a:spcBef>
                <a:spcPct val="0"/>
              </a:spcBef>
              <a:spcAft>
                <a:spcPts val="0"/>
              </a:spcAft>
              <a:defRPr/>
            </a:pPr>
            <a:r>
              <a:rPr lang="tr-TR" altLang="tr-TR" sz="3200" dirty="0" smtClean="0"/>
              <a:t>Stratejik planlama bir yatırım portföyü olarak örgütün işletme birimleri için gereklidir. </a:t>
            </a:r>
          </a:p>
          <a:p>
            <a:pPr eaLnBrk="1" fontAlgn="auto" hangingPunct="1">
              <a:spcBef>
                <a:spcPct val="0"/>
              </a:spcBef>
              <a:spcAft>
                <a:spcPts val="0"/>
              </a:spcAft>
              <a:defRPr/>
            </a:pPr>
            <a:endParaRPr lang="tr-TR" altLang="tr-TR" sz="3200" dirty="0" smtClean="0"/>
          </a:p>
          <a:p>
            <a:pPr eaLnBrk="1" fontAlgn="auto" hangingPunct="1">
              <a:spcBef>
                <a:spcPct val="0"/>
              </a:spcBef>
              <a:spcAft>
                <a:spcPts val="0"/>
              </a:spcAft>
              <a:defRPr/>
            </a:pPr>
            <a:r>
              <a:rPr lang="tr-TR" altLang="tr-TR" sz="3200" dirty="0" smtClean="0"/>
              <a:t> Örneğin Ford firması 1970'de yatırımlarına rehber olarak kâr ve satışları kullanmıştır. </a:t>
            </a:r>
          </a:p>
          <a:p>
            <a:pPr marL="0" indent="0" eaLnBrk="1" fontAlgn="auto" hangingPunct="1">
              <a:spcBef>
                <a:spcPct val="0"/>
              </a:spcBef>
              <a:spcAft>
                <a:spcPts val="0"/>
              </a:spcAft>
              <a:buFont typeface="Wingdings 2" panose="05020102010507070707" pitchFamily="18" charset="2"/>
              <a:buChar char=""/>
              <a:defRPr/>
            </a:pPr>
            <a:endParaRPr lang="tr-TR" altLang="tr-TR" sz="3200" dirty="0" smtClean="0"/>
          </a:p>
          <a:p>
            <a:pPr marL="0" indent="0" eaLnBrk="1" fontAlgn="auto" hangingPunct="1">
              <a:spcBef>
                <a:spcPct val="0"/>
              </a:spcBef>
              <a:spcAft>
                <a:spcPts val="0"/>
              </a:spcAft>
              <a:buFont typeface="Wingdings 2" panose="05020102010507070707" pitchFamily="18" charset="2"/>
              <a:buNone/>
              <a:defRPr/>
            </a:pPr>
            <a:r>
              <a:rPr lang="tr-TR" altLang="tr-TR" sz="3200" dirty="0" smtClean="0"/>
              <a:t>	Ancak analiz yapıldığında firmanın en çok kârı büyük otomobillerden elde ettiği ,küçük otomobillerden para kaybettiği görülmüştür. Bu durum karşısında firma fonlarını yeniden tahsis etmiştir.</a:t>
            </a:r>
          </a:p>
          <a:p>
            <a:pPr marL="0" indent="0" eaLnBrk="1" fontAlgn="auto" hangingPunct="1">
              <a:spcBef>
                <a:spcPct val="0"/>
              </a:spcBef>
              <a:spcAft>
                <a:spcPts val="0"/>
              </a:spcAft>
              <a:buFont typeface="Wingdings 2" panose="05020102010507070707" pitchFamily="18" charset="2"/>
              <a:buChar char=""/>
              <a:defRPr/>
            </a:pPr>
            <a:endParaRPr lang="tr-TR" altLang="tr-TR"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İçerik Yer Tutucusu"/>
          <p:cNvSpPr>
            <a:spLocks noGrp="1"/>
          </p:cNvSpPr>
          <p:nvPr>
            <p:ph idx="1"/>
          </p:nvPr>
        </p:nvSpPr>
        <p:spPr>
          <a:xfrm>
            <a:off x="179388" y="188913"/>
            <a:ext cx="8713787" cy="6480175"/>
          </a:xfrm>
        </p:spPr>
        <p:txBody>
          <a:bodyPr rtlCol="0">
            <a:normAutofit/>
          </a:bodyPr>
          <a:lstStyle/>
          <a:p>
            <a:pPr marL="438150" indent="-319088" eaLnBrk="1" fontAlgn="auto" hangingPunct="1">
              <a:spcBef>
                <a:spcPct val="0"/>
              </a:spcBef>
              <a:spcAft>
                <a:spcPts val="0"/>
              </a:spcAft>
              <a:defRPr/>
            </a:pPr>
            <a:r>
              <a:rPr lang="tr-TR" altLang="tr-TR" sz="3200" smtClean="0"/>
              <a:t>Stratejik planlamada önemli olan bir hususta stratejinin kendisidir. Çünkü tek bir strateji işletmenin başarılı olması için yeterli olamayabilir.</a:t>
            </a:r>
          </a:p>
          <a:p>
            <a:pPr marL="438150" indent="-319088" eaLnBrk="1" fontAlgn="auto" hangingPunct="1">
              <a:spcBef>
                <a:spcPct val="0"/>
              </a:spcBef>
              <a:spcAft>
                <a:spcPts val="0"/>
              </a:spcAft>
              <a:defRPr/>
            </a:pPr>
            <a:endParaRPr lang="tr-TR" altLang="tr-TR" sz="3200" smtClean="0"/>
          </a:p>
          <a:p>
            <a:pPr marL="438150" indent="-319088" eaLnBrk="1" fontAlgn="auto" hangingPunct="1">
              <a:spcBef>
                <a:spcPct val="0"/>
              </a:spcBef>
              <a:spcAft>
                <a:spcPts val="0"/>
              </a:spcAft>
              <a:defRPr/>
            </a:pPr>
            <a:r>
              <a:rPr lang="tr-TR" altLang="tr-TR" sz="3200" smtClean="0"/>
              <a:t>Endüstrideki fırsatlar ve hedef kaynaklara göre her bir firma farklı strateji geliştirmelidir.</a:t>
            </a:r>
          </a:p>
          <a:p>
            <a:pPr marL="438150" indent="-319088" eaLnBrk="1" fontAlgn="auto" hangingPunct="1">
              <a:spcBef>
                <a:spcPct val="0"/>
              </a:spcBef>
              <a:spcAft>
                <a:spcPts val="0"/>
              </a:spcAft>
              <a:defRPr/>
            </a:pPr>
            <a:endParaRPr lang="tr-TR" altLang="tr-TR" sz="3200" smtClean="0"/>
          </a:p>
          <a:p>
            <a:pPr marL="438150" indent="-319088" eaLnBrk="1" fontAlgn="auto" hangingPunct="1">
              <a:spcBef>
                <a:spcPct val="0"/>
              </a:spcBef>
              <a:spcAft>
                <a:spcPts val="0"/>
              </a:spcAft>
              <a:defRPr/>
            </a:pPr>
            <a:r>
              <a:rPr lang="tr-TR" altLang="tr-TR" sz="3200" smtClean="0"/>
              <a:t> Örneğin otomobil lastiği üreten bazı firmalar düşük maliyet stratejisi izlerken, Michelin yenilik, Bridgestone ise pazar payı için mücadele etmektedir. </a:t>
            </a:r>
          </a:p>
          <a:p>
            <a:pPr marL="438150" indent="-319088" eaLnBrk="1" fontAlgn="auto" hangingPunct="1">
              <a:spcBef>
                <a:spcPct val="0"/>
              </a:spcBef>
              <a:spcAft>
                <a:spcPts val="0"/>
              </a:spcAft>
              <a:defRPr/>
            </a:pPr>
            <a:endParaRPr lang="tr-TR" altLang="tr-TR" sz="32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İçerik Yer Tutucusu"/>
          <p:cNvSpPr>
            <a:spLocks noGrp="1"/>
          </p:cNvSpPr>
          <p:nvPr>
            <p:ph idx="1"/>
          </p:nvPr>
        </p:nvSpPr>
        <p:spPr>
          <a:xfrm>
            <a:off x="323528" y="673554"/>
            <a:ext cx="8135938" cy="4320133"/>
          </a:xfrm>
        </p:spPr>
        <p:txBody>
          <a:bodyPr>
            <a:normAutofit/>
          </a:bodyPr>
          <a:lstStyle/>
          <a:p>
            <a:pPr marL="438150" indent="-319088" eaLnBrk="1" hangingPunct="1">
              <a:spcBef>
                <a:spcPct val="0"/>
              </a:spcBef>
            </a:pPr>
            <a:r>
              <a:rPr lang="tr-TR" altLang="tr-TR" sz="2400" dirty="0" smtClean="0"/>
              <a:t>İşletmenin hayatta kalabilmesi için fırsatlardan yararlanıp tehditlerden kaçınması ya da tehditleri karlı fırsatlara dönüştürmesi gerekir. </a:t>
            </a:r>
          </a:p>
          <a:p>
            <a:pPr marL="438150" indent="-319088" eaLnBrk="1" hangingPunct="1">
              <a:spcBef>
                <a:spcPct val="0"/>
              </a:spcBef>
            </a:pPr>
            <a:endParaRPr lang="tr-TR" altLang="tr-TR" sz="2400" dirty="0" smtClean="0"/>
          </a:p>
          <a:p>
            <a:pPr marL="438150" indent="-319088" eaLnBrk="1" hangingPunct="1">
              <a:spcBef>
                <a:spcPct val="0"/>
              </a:spcBef>
            </a:pPr>
            <a:r>
              <a:rPr lang="tr-TR" altLang="tr-TR" sz="2400" b="1" dirty="0" smtClean="0"/>
              <a:t>Stratejik planlama olası risk ve belirsizlikleri minimum düzeye indirerek, değişime hazırlıklı olunmasını sağlar. </a:t>
            </a:r>
          </a:p>
          <a:p>
            <a:pPr marL="438150" indent="-319088" eaLnBrk="1" hangingPunct="1">
              <a:spcBef>
                <a:spcPct val="0"/>
              </a:spcBef>
            </a:pPr>
            <a:endParaRPr lang="tr-TR" altLang="tr-TR" sz="2400" dirty="0" smtClean="0"/>
          </a:p>
          <a:p>
            <a:pPr marL="438150" indent="-319088" eaLnBrk="1" hangingPunct="1">
              <a:spcBef>
                <a:spcPct val="0"/>
              </a:spcBef>
            </a:pPr>
            <a:r>
              <a:rPr lang="tr-TR" altLang="tr-TR" sz="2400" dirty="0" smtClean="0"/>
              <a:t>Üst düzeyde gerçekleştirilen; ayrıntılı zaman kullanımını ve sorumluluk alanlarının akılcı şekilde belirlendiği stratejik planlar risk ve belirsizlikleri azaltır. </a:t>
            </a:r>
          </a:p>
          <a:p>
            <a:pPr marL="438150" indent="-319088" eaLnBrk="1" hangingPunct="1">
              <a:spcBef>
                <a:spcPct val="0"/>
              </a:spcBef>
            </a:pPr>
            <a:endParaRPr lang="tr-TR" altLang="tr-TR" sz="2400" dirty="0" smtClean="0"/>
          </a:p>
        </p:txBody>
      </p:sp>
      <p:sp>
        <p:nvSpPr>
          <p:cNvPr id="12291" name="6 Metin kutusu"/>
          <p:cNvSpPr txBox="1">
            <a:spLocks noChangeArrowheads="1"/>
          </p:cNvSpPr>
          <p:nvPr/>
        </p:nvSpPr>
        <p:spPr bwMode="auto">
          <a:xfrm>
            <a:off x="3432" y="793"/>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rgbClr val="000000"/>
                </a:solidFill>
                <a:latin typeface="Calibri" panose="020F0502020204030204" pitchFamily="34" charset="0"/>
              </a:defRPr>
            </a:lvl1pPr>
            <a:lvl2pPr marL="742950" indent="-285750">
              <a:lnSpc>
                <a:spcPct val="120000"/>
              </a:lnSpc>
              <a:spcBef>
                <a:spcPts val="500"/>
              </a:spcBef>
              <a:buSzPct val="125000"/>
              <a:buFont typeface="Arial" panose="020B0604020202020204" pitchFamily="34" charset="0"/>
              <a:buChar char="•"/>
              <a:defRPr sz="2000">
                <a:solidFill>
                  <a:srgbClr val="000000"/>
                </a:solidFill>
                <a:latin typeface="Calibri" panose="020F0502020204030204" pitchFamily="34" charset="0"/>
              </a:defRPr>
            </a:lvl2pPr>
            <a:lvl3pPr marL="1143000" indent="-228600">
              <a:lnSpc>
                <a:spcPct val="120000"/>
              </a:lnSpc>
              <a:spcBef>
                <a:spcPts val="500"/>
              </a:spcBef>
              <a:buSzPct val="125000"/>
              <a:buFont typeface="Arial" panose="020B0604020202020204" pitchFamily="34" charset="0"/>
              <a:buChar char="•"/>
              <a:defRPr>
                <a:solidFill>
                  <a:srgbClr val="000000"/>
                </a:solidFill>
                <a:latin typeface="Calibri" panose="020F0502020204030204" pitchFamily="34" charset="0"/>
              </a:defRPr>
            </a:lvl3pPr>
            <a:lvl4pPr marL="16002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4pPr>
            <a:lvl5pPr marL="2057400" indent="-228600">
              <a:lnSpc>
                <a:spcPct val="120000"/>
              </a:lnSpc>
              <a:spcBef>
                <a:spcPts val="500"/>
              </a:spcBef>
              <a:buSzPct val="125000"/>
              <a:buFont typeface="Arial" panose="020B0604020202020204" pitchFamily="34" charset="0"/>
              <a:buChar char="•"/>
              <a:defRPr sz="1600">
                <a:solidFill>
                  <a:srgbClr val="000000"/>
                </a:solidFill>
                <a:latin typeface="Calibri" panose="020F0502020204030204" pitchFamily="34" charset="0"/>
              </a:defRPr>
            </a:lvl5pPr>
            <a:lvl6pPr marL="25146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6pPr>
            <a:lvl7pPr marL="29718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7pPr>
            <a:lvl8pPr marL="34290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8pPr>
            <a:lvl9pPr marL="3886200" indent="-228600" eaLnBrk="0" fontAlgn="base" hangingPunct="0">
              <a:lnSpc>
                <a:spcPct val="120000"/>
              </a:lnSpc>
              <a:spcBef>
                <a:spcPts val="500"/>
              </a:spcBef>
              <a:spcAft>
                <a:spcPct val="0"/>
              </a:spcAft>
              <a:buSzPct val="125000"/>
              <a:buFont typeface="Arial" panose="020B0604020202020204" pitchFamily="34" charset="0"/>
              <a:buChar char="•"/>
              <a:defRPr sz="1600">
                <a:solidFill>
                  <a:srgbClr val="000000"/>
                </a:solidFill>
                <a:latin typeface="Calibri" panose="020F0502020204030204" pitchFamily="34" charset="0"/>
              </a:defRPr>
            </a:lvl9pPr>
          </a:lstStyle>
          <a:p>
            <a:pPr eaLnBrk="1" hangingPunct="1">
              <a:lnSpc>
                <a:spcPct val="100000"/>
              </a:lnSpc>
              <a:spcBef>
                <a:spcPct val="0"/>
              </a:spcBef>
              <a:buSzTx/>
              <a:buFontTx/>
              <a:buNone/>
            </a:pPr>
            <a:r>
              <a:rPr lang="tr-TR" altLang="tr-TR" sz="3600" b="1" dirty="0">
                <a:solidFill>
                  <a:schemeClr val="tx1"/>
                </a:solidFill>
                <a:latin typeface="+mn-lt"/>
              </a:rPr>
              <a:t>STRATEJİK PLANLAMANIN YARARLARI </a:t>
            </a:r>
          </a:p>
        </p:txBody>
      </p:sp>
      <p:pic>
        <p:nvPicPr>
          <p:cNvPr id="4" name="Picture 5" descr="MCj03800210000[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2" y="4725144"/>
            <a:ext cx="25939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Mj02347000000[1]"/>
          <p:cNvPicPr>
            <a:picLocks noGrp="1"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725144"/>
            <a:ext cx="21605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İçerik Yer Tutucusu"/>
          <p:cNvSpPr>
            <a:spLocks noGrp="1"/>
          </p:cNvSpPr>
          <p:nvPr>
            <p:ph idx="1"/>
          </p:nvPr>
        </p:nvSpPr>
        <p:spPr>
          <a:xfrm>
            <a:off x="107504" y="188640"/>
            <a:ext cx="7777261" cy="5876925"/>
          </a:xfrm>
        </p:spPr>
        <p:txBody>
          <a:bodyPr>
            <a:normAutofit/>
          </a:bodyPr>
          <a:lstStyle/>
          <a:p>
            <a:pPr marL="438150" indent="-319088" eaLnBrk="1" hangingPunct="1">
              <a:spcBef>
                <a:spcPct val="0"/>
              </a:spcBef>
              <a:defRPr/>
            </a:pPr>
            <a:endParaRPr lang="tr-TR" altLang="tr-TR" sz="3200" dirty="0" smtClean="0"/>
          </a:p>
          <a:p>
            <a:pPr marL="438150" indent="-319088" eaLnBrk="1" hangingPunct="1">
              <a:spcBef>
                <a:spcPct val="0"/>
              </a:spcBef>
              <a:defRPr/>
            </a:pPr>
            <a:r>
              <a:rPr lang="tr-TR" altLang="tr-TR" sz="3200" dirty="0" smtClean="0"/>
              <a:t>Üst düzeyde gerçekleştirilen; ayrıntılı zaman kullanımını ve sorumluluk alanlarının akılcı şekilde belirlendiği stratejik planlar risk ve belirsizlikleri azaltır. </a:t>
            </a:r>
          </a:p>
          <a:p>
            <a:pPr marL="438150" indent="-319088" eaLnBrk="1" hangingPunct="1">
              <a:spcBef>
                <a:spcPct val="0"/>
              </a:spcBef>
              <a:defRPr/>
            </a:pPr>
            <a:r>
              <a:rPr lang="tr-TR" altLang="tr-TR" sz="3200" dirty="0" smtClean="0"/>
              <a:t>Uzun dönemde başarıyı etkileyen kararların verilmesini, kapasitelerin değiştirilmesini, geliştirilmesini ve fırsatları görüp değerlendirilmesine </a:t>
            </a:r>
          </a:p>
          <a:p>
            <a:pPr marL="119062" indent="0" eaLnBrk="1" hangingPunct="1">
              <a:spcBef>
                <a:spcPct val="0"/>
              </a:spcBef>
              <a:buNone/>
              <a:defRPr/>
            </a:pPr>
            <a:r>
              <a:rPr lang="tr-TR" altLang="tr-TR" sz="3200" dirty="0" smtClean="0"/>
              <a:t>olanak sağlar.</a:t>
            </a:r>
          </a:p>
          <a:p>
            <a:pPr marL="119062" indent="0" eaLnBrk="1" hangingPunct="1">
              <a:spcBef>
                <a:spcPct val="0"/>
              </a:spcBef>
              <a:buFont typeface="Arial" panose="020B0604020202020204" pitchFamily="34" charset="0"/>
              <a:buNone/>
              <a:defRPr/>
            </a:pPr>
            <a:endParaRPr lang="tr-TR" altLang="tr-TR" sz="3200" dirty="0" smtClean="0"/>
          </a:p>
        </p:txBody>
      </p:sp>
      <p:pic>
        <p:nvPicPr>
          <p:cNvPr id="3" name="Picture 4" descr="j0299125"/>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149080"/>
            <a:ext cx="230505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MCj03980370000[1]"/>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9802" y="5274617"/>
            <a:ext cx="9048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unum teması">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Özel 1">
      <a:majorFont>
        <a:latin typeface="Tempus Sans ITC"/>
        <a:ea typeface=""/>
        <a:cs typeface=""/>
      </a:majorFont>
      <a:minorFont>
        <a:latin typeface="Tempus Sans ITC"/>
        <a:ea typeface=""/>
        <a:cs typeface=""/>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sunum teması</Template>
  <TotalTime>1206</TotalTime>
  <Words>1809</Words>
  <Application>Microsoft Office PowerPoint</Application>
  <PresentationFormat>Ekran Gösterisi (4:3)</PresentationFormat>
  <Paragraphs>152</Paragraphs>
  <Slides>44</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44</vt:i4>
      </vt:variant>
    </vt:vector>
  </HeadingPairs>
  <TitlesOfParts>
    <vt:vector size="53" baseType="lpstr">
      <vt:lpstr>Arial</vt:lpstr>
      <vt:lpstr>Century Gothic</vt:lpstr>
      <vt:lpstr>Corbel</vt:lpstr>
      <vt:lpstr>Courier New</vt:lpstr>
      <vt:lpstr>Tempus Sans ITC</vt:lpstr>
      <vt:lpstr>Trebuchet MS</vt:lpstr>
      <vt:lpstr>Wingdings</vt:lpstr>
      <vt:lpstr>Wingdings 2</vt:lpstr>
      <vt:lpstr>sunum teması</vt:lpstr>
      <vt:lpstr>Ünite 3  Stratejik Planlama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STRATEJİK PLANLAMA</dc:title>
  <dc:creator>Oğuz</dc:creator>
  <cp:lastModifiedBy>asus-pc</cp:lastModifiedBy>
  <cp:revision>190</cp:revision>
  <cp:lastPrinted>2012-10-30T10:53:05Z</cp:lastPrinted>
  <dcterms:created xsi:type="dcterms:W3CDTF">2011-07-15T08:30:32Z</dcterms:created>
  <dcterms:modified xsi:type="dcterms:W3CDTF">2019-09-21T11:13:38Z</dcterms:modified>
</cp:coreProperties>
</file>